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58" r:id="rId4"/>
    <p:sldId id="259" r:id="rId5"/>
    <p:sldId id="269" r:id="rId6"/>
    <p:sldId id="260" r:id="rId7"/>
    <p:sldId id="261" r:id="rId8"/>
    <p:sldId id="283" r:id="rId9"/>
    <p:sldId id="262" r:id="rId10"/>
    <p:sldId id="263" r:id="rId11"/>
    <p:sldId id="295" r:id="rId12"/>
    <p:sldId id="281" r:id="rId13"/>
    <p:sldId id="296" r:id="rId14"/>
    <p:sldId id="282" r:id="rId15"/>
    <p:sldId id="284" r:id="rId16"/>
    <p:sldId id="264" r:id="rId17"/>
    <p:sldId id="265" r:id="rId18"/>
    <p:sldId id="285" r:id="rId19"/>
    <p:sldId id="267" r:id="rId20"/>
    <p:sldId id="257" r:id="rId21"/>
  </p:sldIdLst>
  <p:sldSz cx="12192000" cy="6858000"/>
  <p:notesSz cx="6858000" cy="9144000"/>
  <p:embeddedFontLst>
    <p:embeddedFont>
      <p:font typeface="黑体" panose="02010609060101010101" pitchFamily="49" charset="-122"/>
      <p:regular r:id="rId27"/>
    </p:embeddedFont>
    <p:embeddedFont>
      <p:font typeface="方正黑体简体" panose="02000000000000000000" charset="0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900" y="90"/>
      </p:cViewPr>
      <p:guideLst>
        <p:guide orient="horz" pos="2192"/>
        <p:guide pos="3840"/>
        <p:guide orient="horz" pos="24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3080-0CFF-4B67-B291-CF67D1BB44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CED7B-6E8C-4BE0-A0AC-77F234BE1F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github.com/huang303513/Design-Pattern-For-iOS" TargetMode="External"/><Relationship Id="rId1" Type="http://schemas.openxmlformats.org/officeDocument/2006/relationships/hyperlink" Target="https://www.jianshu.com/p/7eef4ef0bf54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7" b="13155"/>
          <a:stretch>
            <a:fillRect/>
          </a:stretch>
        </p:blipFill>
        <p:spPr>
          <a:xfrm>
            <a:off x="0" y="0"/>
            <a:ext cx="12192000" cy="5250426"/>
          </a:xfrm>
          <a:custGeom>
            <a:avLst/>
            <a:gdLst>
              <a:gd name="connsiteX0" fmla="*/ 0 w 12192000"/>
              <a:gd name="connsiteY0" fmla="*/ 0 h 5250426"/>
              <a:gd name="connsiteX1" fmla="*/ 12192000 w 12192000"/>
              <a:gd name="connsiteY1" fmla="*/ 0 h 5250426"/>
              <a:gd name="connsiteX2" fmla="*/ 12192000 w 12192000"/>
              <a:gd name="connsiteY2" fmla="*/ 5250426 h 5250426"/>
              <a:gd name="connsiteX3" fmla="*/ 0 w 12192000"/>
              <a:gd name="connsiteY3" fmla="*/ 5250426 h 52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250426">
                <a:moveTo>
                  <a:pt x="0" y="0"/>
                </a:moveTo>
                <a:lnTo>
                  <a:pt x="12192000" y="0"/>
                </a:lnTo>
                <a:lnTo>
                  <a:pt x="12192000" y="5250426"/>
                </a:lnTo>
                <a:lnTo>
                  <a:pt x="0" y="5250426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635" y="0"/>
            <a:ext cx="12192000" cy="5250426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47290" y="5793740"/>
            <a:ext cx="302514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400" dirty="0">
                <a:solidFill>
                  <a:schemeClr val="accent3"/>
                </a:solidFill>
                <a:latin typeface="+mj-ea"/>
                <a:ea typeface="+mj-ea"/>
              </a:rPr>
              <a:t>iOS</a:t>
            </a: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</a:rPr>
              <a:t>开发</a:t>
            </a:r>
            <a:r>
              <a:rPr lang="en-US" altLang="zh-CN" sz="2400" dirty="0">
                <a:solidFill>
                  <a:schemeClr val="accent3"/>
                </a:solidFill>
                <a:latin typeface="+mj-ea"/>
                <a:ea typeface="+mj-ea"/>
              </a:rPr>
              <a:t>Winsion</a:t>
            </a:r>
            <a:endParaRPr lang="en-US" altLang="zh-CN" sz="24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18983" y="5791545"/>
            <a:ext cx="178525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dirty="0">
                <a:solidFill>
                  <a:schemeClr val="accent3"/>
                </a:solidFill>
                <a:latin typeface="+mj-lt"/>
                <a:ea typeface="黑体" panose="02010609060101010101" pitchFamily="49" charset="-122"/>
              </a:rPr>
              <a:t>2020.01.18</a:t>
            </a:r>
            <a:endParaRPr lang="zh-CN" altLang="en-US" sz="2400" dirty="0">
              <a:solidFill>
                <a:schemeClr val="accent3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54914" y="5793501"/>
            <a:ext cx="682172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chemeClr val="accent3"/>
                </a:solidFill>
                <a:latin typeface="+mj-lt"/>
                <a:ea typeface="黑体" panose="02010609060101010101" pitchFamily="49" charset="-122"/>
              </a:rPr>
              <a:t>×</a:t>
            </a:r>
            <a:endParaRPr lang="zh-CN" altLang="en-US" sz="2400" b="1" dirty="0">
              <a:solidFill>
                <a:schemeClr val="accent3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87763" y="2690000"/>
            <a:ext cx="4816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述职汇报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65715" y="3507392"/>
            <a:ext cx="5660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</a:rPr>
              <a:t>WORK SUMMARY REPORT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07928" y="1281368"/>
            <a:ext cx="2576144" cy="333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2020</a:t>
            </a:r>
            <a:endParaRPr lang="en-US" altLang="zh-CN" sz="54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dist">
              <a:lnSpc>
                <a:spcPct val="130000"/>
              </a:lnSpc>
            </a:pPr>
            <a:endParaRPr lang="en-US" altLang="zh-CN" sz="54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dist">
              <a:lnSpc>
                <a:spcPct val="130000"/>
              </a:lnSpc>
            </a:pPr>
            <a:endParaRPr lang="zh-CN" altLang="en-US" sz="54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676959" y="2518939"/>
            <a:ext cx="283808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>
                      <a:alpha val="30000"/>
                    </a:schemeClr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>
                    <a:alpha val="30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成果展示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存在问题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未来计划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1210945" y="1296670"/>
            <a:ext cx="3785870" cy="5019040"/>
            <a:chOff x="1314448" y="1587408"/>
            <a:chExt cx="3786181" cy="4921342"/>
          </a:xfrm>
        </p:grpSpPr>
        <p:sp>
          <p:nvSpPr>
            <p:cNvPr id="46" name="矩形 45"/>
            <p:cNvSpPr/>
            <p:nvPr/>
          </p:nvSpPr>
          <p:spPr>
            <a:xfrm>
              <a:off x="1314448" y="2965449"/>
              <a:ext cx="3786181" cy="35433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" t="13425" r="2657" b="36041"/>
            <a:stretch>
              <a:fillRect/>
            </a:stretch>
          </p:blipFill>
          <p:spPr>
            <a:xfrm>
              <a:off x="1314448" y="1587408"/>
              <a:ext cx="3786181" cy="1317625"/>
            </a:xfrm>
            <a:custGeom>
              <a:avLst/>
              <a:gdLst>
                <a:gd name="connsiteX0" fmla="*/ 0 w 3786181"/>
                <a:gd name="connsiteY0" fmla="*/ 0 h 1317625"/>
                <a:gd name="connsiteX1" fmla="*/ 3786181 w 3786181"/>
                <a:gd name="connsiteY1" fmla="*/ 0 h 1317625"/>
                <a:gd name="connsiteX2" fmla="*/ 3786181 w 3786181"/>
                <a:gd name="connsiteY2" fmla="*/ 1317625 h 1317625"/>
                <a:gd name="connsiteX3" fmla="*/ 0 w 3786181"/>
                <a:gd name="connsiteY3" fmla="*/ 1317625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6181" h="1317625">
                  <a:moveTo>
                    <a:pt x="0" y="0"/>
                  </a:moveTo>
                  <a:lnTo>
                    <a:pt x="3786181" y="0"/>
                  </a:lnTo>
                  <a:lnTo>
                    <a:pt x="3786181" y="1317625"/>
                  </a:lnTo>
                  <a:lnTo>
                    <a:pt x="0" y="1317625"/>
                  </a:lnTo>
                  <a:close/>
                </a:path>
              </a:pathLst>
            </a:custGeom>
          </p:spPr>
        </p:pic>
        <p:sp>
          <p:nvSpPr>
            <p:cNvPr id="57" name="文本框 56"/>
            <p:cNvSpPr txBox="1"/>
            <p:nvPr/>
          </p:nvSpPr>
          <p:spPr>
            <a:xfrm>
              <a:off x="2399449" y="3184293"/>
              <a:ext cx="1614910" cy="48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四、转账</a:t>
              </a:r>
              <a:endParaRPr lang="zh-CN" altLang="en-US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553756" y="4056524"/>
              <a:ext cx="3307564" cy="1971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转账功能在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的每个模块都有，涉及到各个钱包的转账，有钱包维护下的转账，因为转账一次调的接口比较多，中间就可能出现某一个钱包转账失败的情况，可能出现的情况都要进行处理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711358" y="6291810"/>
              <a:ext cx="299236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7195215" y="1296941"/>
            <a:ext cx="3786181" cy="5019133"/>
            <a:chOff x="7326999" y="1587407"/>
            <a:chExt cx="3786181" cy="5019133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67" b="11729"/>
            <a:stretch>
              <a:fillRect/>
            </a:stretch>
          </p:blipFill>
          <p:spPr>
            <a:xfrm>
              <a:off x="7326999" y="1587407"/>
              <a:ext cx="3786181" cy="1317625"/>
            </a:xfrm>
            <a:custGeom>
              <a:avLst/>
              <a:gdLst>
                <a:gd name="connsiteX0" fmla="*/ 0 w 3786181"/>
                <a:gd name="connsiteY0" fmla="*/ 0 h 1317625"/>
                <a:gd name="connsiteX1" fmla="*/ 3786181 w 3786181"/>
                <a:gd name="connsiteY1" fmla="*/ 0 h 1317625"/>
                <a:gd name="connsiteX2" fmla="*/ 3786181 w 3786181"/>
                <a:gd name="connsiteY2" fmla="*/ 1317625 h 1317625"/>
                <a:gd name="connsiteX3" fmla="*/ 0 w 3786181"/>
                <a:gd name="connsiteY3" fmla="*/ 1317625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6181" h="1317625">
                  <a:moveTo>
                    <a:pt x="0" y="0"/>
                  </a:moveTo>
                  <a:lnTo>
                    <a:pt x="3786181" y="0"/>
                  </a:lnTo>
                  <a:lnTo>
                    <a:pt x="3786181" y="1317625"/>
                  </a:lnTo>
                  <a:lnTo>
                    <a:pt x="0" y="1317625"/>
                  </a:lnTo>
                  <a:close/>
                </a:path>
              </a:pathLst>
            </a:custGeom>
          </p:spPr>
        </p:pic>
        <p:sp>
          <p:nvSpPr>
            <p:cNvPr id="64" name="矩形 63"/>
            <p:cNvSpPr/>
            <p:nvPr/>
          </p:nvSpPr>
          <p:spPr>
            <a:xfrm>
              <a:off x="7326999" y="3063239"/>
              <a:ext cx="3786181" cy="35433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7565672" y="3995564"/>
              <a:ext cx="3307564" cy="2011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Loading</a:t>
              </a: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优化，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）主要是列表方面的，由模态加载更换为全局加载，减少不必要的模态加载，增强用户体验；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）首页体育列表采用框架占位加载，避免首页第一次加载出现白屏的现象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7723909" y="6291810"/>
              <a:ext cx="299236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/>
          <p:cNvGrpSpPr/>
          <p:nvPr/>
        </p:nvGrpSpPr>
        <p:grpSpPr>
          <a:xfrm>
            <a:off x="5134595" y="3324275"/>
            <a:ext cx="1922809" cy="930175"/>
            <a:chOff x="5134595" y="3049689"/>
            <a:chExt cx="1922809" cy="930175"/>
          </a:xfrm>
          <a:gradFill flip="none" rotWithShape="1">
            <a:gsLst>
              <a:gs pos="50000">
                <a:schemeClr val="accent3"/>
              </a:gs>
              <a:gs pos="50000">
                <a:schemeClr val="bg1">
                  <a:lumMod val="50000"/>
                </a:schemeClr>
              </a:gs>
            </a:gsLst>
            <a:lin ang="0" scaled="1"/>
            <a:tileRect/>
          </a:gradFill>
        </p:grpSpPr>
        <p:sp>
          <p:nvSpPr>
            <p:cNvPr id="72" name="箭头: 左右 71"/>
            <p:cNvSpPr/>
            <p:nvPr/>
          </p:nvSpPr>
          <p:spPr>
            <a:xfrm>
              <a:off x="5134595" y="3598862"/>
              <a:ext cx="1922809" cy="381002"/>
            </a:xfrm>
            <a:prstGeom prst="leftRightArrow">
              <a:avLst>
                <a:gd name="adj1" fmla="val 50000"/>
                <a:gd name="adj2" fmla="val 681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5827876" y="3049689"/>
              <a:ext cx="533099" cy="495858"/>
              <a:chOff x="5827876" y="3049689"/>
              <a:chExt cx="533099" cy="495858"/>
            </a:xfrm>
            <a:grpFill/>
          </p:grpSpPr>
          <p:sp>
            <p:nvSpPr>
              <p:cNvPr id="76" name="任意多边形: 形状 75"/>
              <p:cNvSpPr/>
              <p:nvPr/>
            </p:nvSpPr>
            <p:spPr>
              <a:xfrm>
                <a:off x="5827876" y="3110696"/>
                <a:ext cx="450464" cy="434851"/>
              </a:xfrm>
              <a:custGeom>
                <a:avLst/>
                <a:gdLst>
                  <a:gd name="connsiteX0" fmla="*/ 105806 w 450463"/>
                  <a:gd name="connsiteY0" fmla="*/ 435429 h 434850"/>
                  <a:gd name="connsiteX1" fmla="*/ 95629 w 450463"/>
                  <a:gd name="connsiteY1" fmla="*/ 432364 h 434850"/>
                  <a:gd name="connsiteX2" fmla="*/ 87475 w 450463"/>
                  <a:gd name="connsiteY2" fmla="*/ 414149 h 434850"/>
                  <a:gd name="connsiteX3" fmla="*/ 108351 w 450463"/>
                  <a:gd name="connsiteY3" fmla="*/ 274326 h 434850"/>
                  <a:gd name="connsiteX4" fmla="*/ 5883 w 450463"/>
                  <a:gd name="connsiteY4" fmla="*/ 178682 h 434850"/>
                  <a:gd name="connsiteX5" fmla="*/ 968 w 450463"/>
                  <a:gd name="connsiteY5" fmla="*/ 159195 h 434850"/>
                  <a:gd name="connsiteX6" fmla="*/ 16754 w 450463"/>
                  <a:gd name="connsiteY6" fmla="*/ 146762 h 434850"/>
                  <a:gd name="connsiteX7" fmla="*/ 156173 w 450463"/>
                  <a:gd name="connsiteY7" fmla="*/ 133520 h 434850"/>
                  <a:gd name="connsiteX8" fmla="*/ 214345 w 450463"/>
                  <a:gd name="connsiteY8" fmla="*/ 10582 h 434850"/>
                  <a:gd name="connsiteX9" fmla="*/ 230999 w 450463"/>
                  <a:gd name="connsiteY9" fmla="*/ 0 h 434850"/>
                  <a:gd name="connsiteX10" fmla="*/ 231115 w 450463"/>
                  <a:gd name="connsiteY10" fmla="*/ 0 h 434850"/>
                  <a:gd name="connsiteX11" fmla="*/ 247769 w 450463"/>
                  <a:gd name="connsiteY11" fmla="*/ 10409 h 434850"/>
                  <a:gd name="connsiteX12" fmla="*/ 308717 w 450463"/>
                  <a:gd name="connsiteY12" fmla="*/ 136122 h 434850"/>
                  <a:gd name="connsiteX13" fmla="*/ 435298 w 450463"/>
                  <a:gd name="connsiteY13" fmla="*/ 156997 h 434850"/>
                  <a:gd name="connsiteX14" fmla="*/ 449986 w 450463"/>
                  <a:gd name="connsiteY14" fmla="*/ 169777 h 434850"/>
                  <a:gd name="connsiteX15" fmla="*/ 445128 w 450463"/>
                  <a:gd name="connsiteY15" fmla="*/ 188628 h 434850"/>
                  <a:gd name="connsiteX16" fmla="*/ 353243 w 450463"/>
                  <a:gd name="connsiteY16" fmla="*/ 276581 h 434850"/>
                  <a:gd name="connsiteX17" fmla="*/ 374465 w 450463"/>
                  <a:gd name="connsiteY17" fmla="*/ 407152 h 434850"/>
                  <a:gd name="connsiteX18" fmla="*/ 366485 w 450463"/>
                  <a:gd name="connsiteY18" fmla="*/ 425483 h 434850"/>
                  <a:gd name="connsiteX19" fmla="*/ 346535 w 450463"/>
                  <a:gd name="connsiteY19" fmla="*/ 425888 h 434850"/>
                  <a:gd name="connsiteX20" fmla="*/ 235857 w 450463"/>
                  <a:gd name="connsiteY20" fmla="*/ 358174 h 434850"/>
                  <a:gd name="connsiteX21" fmla="*/ 115579 w 450463"/>
                  <a:gd name="connsiteY21" fmla="*/ 432653 h 434850"/>
                  <a:gd name="connsiteX22" fmla="*/ 105806 w 450463"/>
                  <a:gd name="connsiteY22" fmla="*/ 435429 h 434850"/>
                  <a:gd name="connsiteX23" fmla="*/ 61222 w 450463"/>
                  <a:gd name="connsiteY23" fmla="*/ 179723 h 434850"/>
                  <a:gd name="connsiteX24" fmla="*/ 140733 w 450463"/>
                  <a:gd name="connsiteY24" fmla="*/ 253971 h 434850"/>
                  <a:gd name="connsiteX25" fmla="*/ 146400 w 450463"/>
                  <a:gd name="connsiteY25" fmla="*/ 270220 h 434850"/>
                  <a:gd name="connsiteX26" fmla="*/ 129977 w 450463"/>
                  <a:gd name="connsiteY26" fmla="*/ 380147 h 434850"/>
                  <a:gd name="connsiteX27" fmla="*/ 226026 w 450463"/>
                  <a:gd name="connsiteY27" fmla="*/ 320645 h 434850"/>
                  <a:gd name="connsiteX28" fmla="*/ 245456 w 450463"/>
                  <a:gd name="connsiteY28" fmla="*/ 320587 h 434850"/>
                  <a:gd name="connsiteX29" fmla="*/ 331443 w 450463"/>
                  <a:gd name="connsiteY29" fmla="*/ 373208 h 434850"/>
                  <a:gd name="connsiteX30" fmla="*/ 315136 w 450463"/>
                  <a:gd name="connsiteY30" fmla="*/ 272880 h 434850"/>
                  <a:gd name="connsiteX31" fmla="*/ 320572 w 450463"/>
                  <a:gd name="connsiteY31" fmla="*/ 256573 h 434850"/>
                  <a:gd name="connsiteX32" fmla="*/ 392680 w 450463"/>
                  <a:gd name="connsiteY32" fmla="*/ 187472 h 434850"/>
                  <a:gd name="connsiteX33" fmla="*/ 293162 w 450463"/>
                  <a:gd name="connsiteY33" fmla="*/ 171049 h 434850"/>
                  <a:gd name="connsiteX34" fmla="*/ 279515 w 450463"/>
                  <a:gd name="connsiteY34" fmla="*/ 160872 h 434850"/>
                  <a:gd name="connsiteX35" fmla="*/ 231231 w 450463"/>
                  <a:gd name="connsiteY35" fmla="*/ 61353 h 434850"/>
                  <a:gd name="connsiteX36" fmla="*/ 185086 w 450463"/>
                  <a:gd name="connsiteY36" fmla="*/ 158848 h 434850"/>
                  <a:gd name="connsiteX37" fmla="*/ 170109 w 450463"/>
                  <a:gd name="connsiteY37" fmla="*/ 169372 h 434850"/>
                  <a:gd name="connsiteX38" fmla="*/ 61222 w 450463"/>
                  <a:gd name="connsiteY38" fmla="*/ 179723 h 43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50463" h="434850">
                    <a:moveTo>
                      <a:pt x="105806" y="435429"/>
                    </a:moveTo>
                    <a:cubicBezTo>
                      <a:pt x="102279" y="435429"/>
                      <a:pt x="98694" y="434388"/>
                      <a:pt x="95629" y="432364"/>
                    </a:cubicBezTo>
                    <a:cubicBezTo>
                      <a:pt x="89615" y="428374"/>
                      <a:pt x="86435" y="421319"/>
                      <a:pt x="87475" y="414149"/>
                    </a:cubicBezTo>
                    <a:lnTo>
                      <a:pt x="108351" y="274326"/>
                    </a:lnTo>
                    <a:lnTo>
                      <a:pt x="5883" y="178682"/>
                    </a:lnTo>
                    <a:cubicBezTo>
                      <a:pt x="563" y="173709"/>
                      <a:pt x="-1345" y="166076"/>
                      <a:pt x="968" y="159195"/>
                    </a:cubicBezTo>
                    <a:cubicBezTo>
                      <a:pt x="3339" y="152313"/>
                      <a:pt x="9468" y="147398"/>
                      <a:pt x="16754" y="146762"/>
                    </a:cubicBezTo>
                    <a:lnTo>
                      <a:pt x="156173" y="133520"/>
                    </a:lnTo>
                    <a:lnTo>
                      <a:pt x="214345" y="10582"/>
                    </a:lnTo>
                    <a:cubicBezTo>
                      <a:pt x="217410" y="4163"/>
                      <a:pt x="223887" y="0"/>
                      <a:pt x="230999" y="0"/>
                    </a:cubicBezTo>
                    <a:lnTo>
                      <a:pt x="231115" y="0"/>
                    </a:lnTo>
                    <a:cubicBezTo>
                      <a:pt x="238227" y="0"/>
                      <a:pt x="244646" y="4048"/>
                      <a:pt x="247769" y="10409"/>
                    </a:cubicBezTo>
                    <a:lnTo>
                      <a:pt x="308717" y="136122"/>
                    </a:lnTo>
                    <a:lnTo>
                      <a:pt x="435298" y="156997"/>
                    </a:lnTo>
                    <a:cubicBezTo>
                      <a:pt x="442237" y="158154"/>
                      <a:pt x="447904" y="163069"/>
                      <a:pt x="449986" y="169777"/>
                    </a:cubicBezTo>
                    <a:cubicBezTo>
                      <a:pt x="452068" y="176485"/>
                      <a:pt x="450159" y="183771"/>
                      <a:pt x="445128" y="188628"/>
                    </a:cubicBezTo>
                    <a:lnTo>
                      <a:pt x="353243" y="276581"/>
                    </a:lnTo>
                    <a:lnTo>
                      <a:pt x="374465" y="407152"/>
                    </a:lnTo>
                    <a:cubicBezTo>
                      <a:pt x="375622" y="414265"/>
                      <a:pt x="372499" y="421435"/>
                      <a:pt x="366485" y="425483"/>
                    </a:cubicBezTo>
                    <a:cubicBezTo>
                      <a:pt x="360471" y="429531"/>
                      <a:pt x="352665" y="429704"/>
                      <a:pt x="346535" y="425888"/>
                    </a:cubicBezTo>
                    <a:lnTo>
                      <a:pt x="235857" y="358174"/>
                    </a:lnTo>
                    <a:lnTo>
                      <a:pt x="115579" y="432653"/>
                    </a:lnTo>
                    <a:cubicBezTo>
                      <a:pt x="112572" y="434504"/>
                      <a:pt x="109160" y="435429"/>
                      <a:pt x="105806" y="435429"/>
                    </a:cubicBezTo>
                    <a:close/>
                    <a:moveTo>
                      <a:pt x="61222" y="179723"/>
                    </a:moveTo>
                    <a:lnTo>
                      <a:pt x="140733" y="253971"/>
                    </a:lnTo>
                    <a:cubicBezTo>
                      <a:pt x="145186" y="258135"/>
                      <a:pt x="147325" y="264206"/>
                      <a:pt x="146400" y="270220"/>
                    </a:cubicBezTo>
                    <a:lnTo>
                      <a:pt x="129977" y="380147"/>
                    </a:lnTo>
                    <a:lnTo>
                      <a:pt x="226026" y="320645"/>
                    </a:lnTo>
                    <a:cubicBezTo>
                      <a:pt x="231982" y="316944"/>
                      <a:pt x="239500" y="316944"/>
                      <a:pt x="245456" y="320587"/>
                    </a:cubicBezTo>
                    <a:lnTo>
                      <a:pt x="331443" y="373208"/>
                    </a:lnTo>
                    <a:lnTo>
                      <a:pt x="315136" y="272880"/>
                    </a:lnTo>
                    <a:cubicBezTo>
                      <a:pt x="314153" y="266866"/>
                      <a:pt x="316177" y="260795"/>
                      <a:pt x="320572" y="256573"/>
                    </a:cubicBezTo>
                    <a:lnTo>
                      <a:pt x="392680" y="187472"/>
                    </a:lnTo>
                    <a:lnTo>
                      <a:pt x="293162" y="171049"/>
                    </a:lnTo>
                    <a:cubicBezTo>
                      <a:pt x="287206" y="170066"/>
                      <a:pt x="282117" y="166249"/>
                      <a:pt x="279515" y="160872"/>
                    </a:cubicBezTo>
                    <a:lnTo>
                      <a:pt x="231231" y="61353"/>
                    </a:lnTo>
                    <a:lnTo>
                      <a:pt x="185086" y="158848"/>
                    </a:lnTo>
                    <a:cubicBezTo>
                      <a:pt x="182310" y="164746"/>
                      <a:pt x="176585" y="168736"/>
                      <a:pt x="170109" y="169372"/>
                    </a:cubicBezTo>
                    <a:lnTo>
                      <a:pt x="61222" y="179723"/>
                    </a:lnTo>
                    <a:close/>
                  </a:path>
                </a:pathLst>
              </a:custGeom>
              <a:grpFill/>
              <a:ln w="5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5902416" y="3049689"/>
                <a:ext cx="458559" cy="421551"/>
              </a:xfrm>
              <a:custGeom>
                <a:avLst/>
                <a:gdLst>
                  <a:gd name="connsiteX0" fmla="*/ 18487 w 458559"/>
                  <a:gd name="connsiteY0" fmla="*/ 186373 h 421550"/>
                  <a:gd name="connsiteX1" fmla="*/ 98 w 458559"/>
                  <a:gd name="connsiteY1" fmla="*/ 169777 h 421550"/>
                  <a:gd name="connsiteX2" fmla="*/ 16579 w 458559"/>
                  <a:gd name="connsiteY2" fmla="*/ 149481 h 421550"/>
                  <a:gd name="connsiteX3" fmla="*/ 66540 w 458559"/>
                  <a:gd name="connsiteY3" fmla="*/ 144276 h 421550"/>
                  <a:gd name="connsiteX4" fmla="*/ 86837 w 458559"/>
                  <a:gd name="connsiteY4" fmla="*/ 160757 h 421550"/>
                  <a:gd name="connsiteX5" fmla="*/ 70357 w 458559"/>
                  <a:gd name="connsiteY5" fmla="*/ 181053 h 421550"/>
                  <a:gd name="connsiteX6" fmla="*/ 20395 w 458559"/>
                  <a:gd name="connsiteY6" fmla="*/ 186258 h 421550"/>
                  <a:gd name="connsiteX7" fmla="*/ 18487 w 458559"/>
                  <a:gd name="connsiteY7" fmla="*/ 186373 h 421550"/>
                  <a:gd name="connsiteX8" fmla="*/ 398461 w 458559"/>
                  <a:gd name="connsiteY8" fmla="*/ 229801 h 421550"/>
                  <a:gd name="connsiteX9" fmla="*/ 386317 w 458559"/>
                  <a:gd name="connsiteY9" fmla="*/ 225232 h 421550"/>
                  <a:gd name="connsiteX10" fmla="*/ 384525 w 458559"/>
                  <a:gd name="connsiteY10" fmla="*/ 199153 h 421550"/>
                  <a:gd name="connsiteX11" fmla="*/ 402740 w 458559"/>
                  <a:gd name="connsiteY11" fmla="*/ 178278 h 421550"/>
                  <a:gd name="connsiteX12" fmla="*/ 301834 w 458559"/>
                  <a:gd name="connsiteY12" fmla="*/ 167754 h 421550"/>
                  <a:gd name="connsiteX13" fmla="*/ 287319 w 458559"/>
                  <a:gd name="connsiteY13" fmla="*/ 157807 h 421550"/>
                  <a:gd name="connsiteX14" fmla="*/ 237069 w 458559"/>
                  <a:gd name="connsiteY14" fmla="*/ 59966 h 421550"/>
                  <a:gd name="connsiteX15" fmla="*/ 224174 w 458559"/>
                  <a:gd name="connsiteY15" fmla="*/ 86682 h 421550"/>
                  <a:gd name="connsiteX16" fmla="*/ 199482 w 458559"/>
                  <a:gd name="connsiteY16" fmla="*/ 95298 h 421550"/>
                  <a:gd name="connsiteX17" fmla="*/ 190866 w 458559"/>
                  <a:gd name="connsiteY17" fmla="*/ 70606 h 421550"/>
                  <a:gd name="connsiteX18" fmla="*/ 219894 w 458559"/>
                  <a:gd name="connsiteY18" fmla="*/ 10467 h 421550"/>
                  <a:gd name="connsiteX19" fmla="*/ 236317 w 458559"/>
                  <a:gd name="connsiteY19" fmla="*/ 1 h 421550"/>
                  <a:gd name="connsiteX20" fmla="*/ 253029 w 458559"/>
                  <a:gd name="connsiteY20" fmla="*/ 10062 h 421550"/>
                  <a:gd name="connsiteX21" fmla="*/ 315712 w 458559"/>
                  <a:gd name="connsiteY21" fmla="*/ 132017 h 421550"/>
                  <a:gd name="connsiteX22" fmla="*/ 442119 w 458559"/>
                  <a:gd name="connsiteY22" fmla="*/ 145259 h 421550"/>
                  <a:gd name="connsiteX23" fmla="*/ 457443 w 458559"/>
                  <a:gd name="connsiteY23" fmla="*/ 156882 h 421550"/>
                  <a:gd name="connsiteX24" fmla="*/ 454147 w 458559"/>
                  <a:gd name="connsiteY24" fmla="*/ 175791 h 421550"/>
                  <a:gd name="connsiteX25" fmla="*/ 412512 w 458559"/>
                  <a:gd name="connsiteY25" fmla="*/ 223555 h 421550"/>
                  <a:gd name="connsiteX26" fmla="*/ 398461 w 458559"/>
                  <a:gd name="connsiteY26" fmla="*/ 229801 h 421550"/>
                  <a:gd name="connsiteX27" fmla="*/ 364748 w 458559"/>
                  <a:gd name="connsiteY27" fmla="*/ 422072 h 421550"/>
                  <a:gd name="connsiteX28" fmla="*/ 357751 w 458559"/>
                  <a:gd name="connsiteY28" fmla="*/ 420684 h 421550"/>
                  <a:gd name="connsiteX29" fmla="*/ 303337 w 458559"/>
                  <a:gd name="connsiteY29" fmla="*/ 398363 h 421550"/>
                  <a:gd name="connsiteX30" fmla="*/ 293218 w 458559"/>
                  <a:gd name="connsiteY30" fmla="*/ 374192 h 421550"/>
                  <a:gd name="connsiteX31" fmla="*/ 317389 w 458559"/>
                  <a:gd name="connsiteY31" fmla="*/ 364072 h 421550"/>
                  <a:gd name="connsiteX32" fmla="*/ 340635 w 458559"/>
                  <a:gd name="connsiteY32" fmla="*/ 373614 h 421550"/>
                  <a:gd name="connsiteX33" fmla="*/ 329301 w 458559"/>
                  <a:gd name="connsiteY33" fmla="*/ 310005 h 421550"/>
                  <a:gd name="connsiteX34" fmla="*/ 344278 w 458559"/>
                  <a:gd name="connsiteY34" fmla="*/ 288552 h 421550"/>
                  <a:gd name="connsiteX35" fmla="*/ 365731 w 458559"/>
                  <a:gd name="connsiteY35" fmla="*/ 303529 h 421550"/>
                  <a:gd name="connsiteX36" fmla="*/ 382963 w 458559"/>
                  <a:gd name="connsiteY36" fmla="*/ 400271 h 421550"/>
                  <a:gd name="connsiteX37" fmla="*/ 376371 w 458559"/>
                  <a:gd name="connsiteY37" fmla="*/ 417908 h 421550"/>
                  <a:gd name="connsiteX38" fmla="*/ 364748 w 458559"/>
                  <a:gd name="connsiteY38" fmla="*/ 422072 h 421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58559" h="421550">
                    <a:moveTo>
                      <a:pt x="18487" y="186373"/>
                    </a:moveTo>
                    <a:cubicBezTo>
                      <a:pt x="9119" y="186373"/>
                      <a:pt x="1081" y="179319"/>
                      <a:pt x="98" y="169777"/>
                    </a:cubicBezTo>
                    <a:cubicBezTo>
                      <a:pt x="-943" y="159600"/>
                      <a:pt x="6401" y="150521"/>
                      <a:pt x="16579" y="149481"/>
                    </a:cubicBezTo>
                    <a:lnTo>
                      <a:pt x="66540" y="144276"/>
                    </a:lnTo>
                    <a:cubicBezTo>
                      <a:pt x="76718" y="143235"/>
                      <a:pt x="85796" y="150579"/>
                      <a:pt x="86837" y="160757"/>
                    </a:cubicBezTo>
                    <a:cubicBezTo>
                      <a:pt x="87878" y="170934"/>
                      <a:pt x="80534" y="180013"/>
                      <a:pt x="70357" y="181053"/>
                    </a:cubicBezTo>
                    <a:lnTo>
                      <a:pt x="20395" y="186258"/>
                    </a:lnTo>
                    <a:cubicBezTo>
                      <a:pt x="19759" y="186373"/>
                      <a:pt x="19123" y="186373"/>
                      <a:pt x="18487" y="186373"/>
                    </a:cubicBezTo>
                    <a:close/>
                    <a:moveTo>
                      <a:pt x="398461" y="229801"/>
                    </a:moveTo>
                    <a:cubicBezTo>
                      <a:pt x="394124" y="229801"/>
                      <a:pt x="389787" y="228297"/>
                      <a:pt x="386317" y="225232"/>
                    </a:cubicBezTo>
                    <a:cubicBezTo>
                      <a:pt x="378626" y="218525"/>
                      <a:pt x="377817" y="206844"/>
                      <a:pt x="384525" y="199153"/>
                    </a:cubicBezTo>
                    <a:lnTo>
                      <a:pt x="402740" y="178278"/>
                    </a:lnTo>
                    <a:lnTo>
                      <a:pt x="301834" y="167754"/>
                    </a:lnTo>
                    <a:cubicBezTo>
                      <a:pt x="295646" y="167117"/>
                      <a:pt x="290153" y="163359"/>
                      <a:pt x="287319" y="157807"/>
                    </a:cubicBezTo>
                    <a:lnTo>
                      <a:pt x="237069" y="59966"/>
                    </a:lnTo>
                    <a:lnTo>
                      <a:pt x="224174" y="86682"/>
                    </a:lnTo>
                    <a:cubicBezTo>
                      <a:pt x="219721" y="95876"/>
                      <a:pt x="208676" y="99750"/>
                      <a:pt x="199482" y="95298"/>
                    </a:cubicBezTo>
                    <a:cubicBezTo>
                      <a:pt x="190288" y="90845"/>
                      <a:pt x="186413" y="79800"/>
                      <a:pt x="190866" y="70606"/>
                    </a:cubicBezTo>
                    <a:lnTo>
                      <a:pt x="219894" y="10467"/>
                    </a:lnTo>
                    <a:cubicBezTo>
                      <a:pt x="222959" y="4164"/>
                      <a:pt x="229320" y="116"/>
                      <a:pt x="236317" y="1"/>
                    </a:cubicBezTo>
                    <a:cubicBezTo>
                      <a:pt x="243314" y="-57"/>
                      <a:pt x="249790" y="3817"/>
                      <a:pt x="253029" y="10062"/>
                    </a:cubicBezTo>
                    <a:lnTo>
                      <a:pt x="315712" y="132017"/>
                    </a:lnTo>
                    <a:lnTo>
                      <a:pt x="442119" y="145259"/>
                    </a:lnTo>
                    <a:cubicBezTo>
                      <a:pt x="449001" y="145953"/>
                      <a:pt x="454899" y="150464"/>
                      <a:pt x="457443" y="156882"/>
                    </a:cubicBezTo>
                    <a:cubicBezTo>
                      <a:pt x="459988" y="163301"/>
                      <a:pt x="458715" y="170587"/>
                      <a:pt x="454147" y="175791"/>
                    </a:cubicBezTo>
                    <a:lnTo>
                      <a:pt x="412512" y="223555"/>
                    </a:lnTo>
                    <a:cubicBezTo>
                      <a:pt x="408754" y="227661"/>
                      <a:pt x="403607" y="229801"/>
                      <a:pt x="398461" y="229801"/>
                    </a:cubicBezTo>
                    <a:close/>
                    <a:moveTo>
                      <a:pt x="364748" y="422072"/>
                    </a:moveTo>
                    <a:cubicBezTo>
                      <a:pt x="362377" y="422072"/>
                      <a:pt x="360007" y="421609"/>
                      <a:pt x="357751" y="420684"/>
                    </a:cubicBezTo>
                    <a:lnTo>
                      <a:pt x="303337" y="398363"/>
                    </a:lnTo>
                    <a:cubicBezTo>
                      <a:pt x="293854" y="394489"/>
                      <a:pt x="289343" y="383675"/>
                      <a:pt x="293218" y="374192"/>
                    </a:cubicBezTo>
                    <a:cubicBezTo>
                      <a:pt x="297092" y="364708"/>
                      <a:pt x="307905" y="360198"/>
                      <a:pt x="317389" y="364072"/>
                    </a:cubicBezTo>
                    <a:lnTo>
                      <a:pt x="340635" y="373614"/>
                    </a:lnTo>
                    <a:lnTo>
                      <a:pt x="329301" y="310005"/>
                    </a:lnTo>
                    <a:cubicBezTo>
                      <a:pt x="327508" y="299943"/>
                      <a:pt x="334216" y="290344"/>
                      <a:pt x="344278" y="288552"/>
                    </a:cubicBezTo>
                    <a:cubicBezTo>
                      <a:pt x="354340" y="286759"/>
                      <a:pt x="363939" y="293467"/>
                      <a:pt x="365731" y="303529"/>
                    </a:cubicBezTo>
                    <a:lnTo>
                      <a:pt x="382963" y="400271"/>
                    </a:lnTo>
                    <a:cubicBezTo>
                      <a:pt x="384120" y="406921"/>
                      <a:pt x="381633" y="413687"/>
                      <a:pt x="376371" y="417908"/>
                    </a:cubicBezTo>
                    <a:cubicBezTo>
                      <a:pt x="373017" y="420626"/>
                      <a:pt x="368912" y="422072"/>
                      <a:pt x="364748" y="422072"/>
                    </a:cubicBezTo>
                    <a:close/>
                  </a:path>
                </a:pathLst>
              </a:custGeom>
              <a:grpFill/>
              <a:ln w="5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7925435" y="2893695"/>
            <a:ext cx="232473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五、</a:t>
            </a:r>
            <a:r>
              <a:rPr lang="en-US" altLang="zh-CN" sz="20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Loading</a:t>
            </a:r>
            <a:r>
              <a:rPr lang="zh-CN" altLang="en-US" sz="20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优化</a:t>
            </a:r>
            <a:endParaRPr lang="zh-CN" altLang="en-US" sz="2000" dirty="0">
              <a:solidFill>
                <a:schemeClr val="bg2"/>
              </a:solidFill>
              <a:latin typeface="+mj-lt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>
                      <a:alpha val="30000"/>
                    </a:schemeClr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>
                    <a:alpha val="30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成果展示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存在问题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未来计划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1744345" y="1585595"/>
            <a:ext cx="8703945" cy="4985385"/>
            <a:chOff x="1313619" y="1586773"/>
            <a:chExt cx="3787010" cy="4985477"/>
          </a:xfrm>
        </p:grpSpPr>
        <p:sp>
          <p:nvSpPr>
            <p:cNvPr id="46" name="矩形 45"/>
            <p:cNvSpPr/>
            <p:nvPr/>
          </p:nvSpPr>
          <p:spPr>
            <a:xfrm>
              <a:off x="1314448" y="3028949"/>
              <a:ext cx="3786181" cy="35433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/Users/winsion/Desktop/personal_center_banner.pngpersonal_center_banner"/>
            <p:cNvPicPr>
              <a:picLocks noChangeAspect="1"/>
            </p:cNvPicPr>
            <p:nvPr/>
          </p:nvPicPr>
          <p:blipFill>
            <a:blip r:embed="rId1">
              <a:grayscl/>
            </a:blip>
            <a:srcRect/>
            <a:stretch>
              <a:fillRect/>
            </a:stretch>
          </p:blipFill>
          <p:spPr>
            <a:xfrm>
              <a:off x="1313619" y="1586773"/>
              <a:ext cx="3786457" cy="1317649"/>
            </a:xfrm>
            <a:custGeom>
              <a:avLst/>
              <a:gdLst>
                <a:gd name="connsiteX0" fmla="*/ 0 w 3786181"/>
                <a:gd name="connsiteY0" fmla="*/ 0 h 1317625"/>
                <a:gd name="connsiteX1" fmla="*/ 3786181 w 3786181"/>
                <a:gd name="connsiteY1" fmla="*/ 0 h 1317625"/>
                <a:gd name="connsiteX2" fmla="*/ 3786181 w 3786181"/>
                <a:gd name="connsiteY2" fmla="*/ 1317625 h 1317625"/>
                <a:gd name="connsiteX3" fmla="*/ 0 w 3786181"/>
                <a:gd name="connsiteY3" fmla="*/ 1317625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6181" h="1317625">
                  <a:moveTo>
                    <a:pt x="0" y="0"/>
                  </a:moveTo>
                  <a:lnTo>
                    <a:pt x="3786181" y="0"/>
                  </a:lnTo>
                  <a:lnTo>
                    <a:pt x="3786181" y="1317625"/>
                  </a:lnTo>
                  <a:lnTo>
                    <a:pt x="0" y="1317625"/>
                  </a:lnTo>
                  <a:close/>
                </a:path>
              </a:pathLst>
            </a:custGeom>
          </p:spPr>
        </p:pic>
        <p:sp>
          <p:nvSpPr>
            <p:cNvPr id="57" name="文本框 56"/>
            <p:cNvSpPr txBox="1"/>
            <p:nvPr/>
          </p:nvSpPr>
          <p:spPr>
            <a:xfrm>
              <a:off x="1797683" y="3184433"/>
              <a:ext cx="2818765" cy="491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  <a:sym typeface="+mn-ea"/>
                </a:rPr>
                <a:t>六、米乐项目上线</a:t>
              </a:r>
              <a:endParaRPr lang="zh-CN" altLang="en-US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078826" y="3844071"/>
              <a:ext cx="2257425" cy="410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>
                      <a:alpha val="50000"/>
                    </a:schemeClr>
                  </a:solidFill>
                  <a:latin typeface="+mj-lt"/>
                  <a:ea typeface="黑体" panose="02010609060101010101" pitchFamily="49" charset="-122"/>
                </a:rPr>
                <a:t>KEYWORDS</a:t>
              </a:r>
              <a:endParaRPr lang="zh-CN" altLang="en-US" sz="1600" dirty="0">
                <a:solidFill>
                  <a:schemeClr val="bg1">
                    <a:alpha val="50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553756" y="4309889"/>
              <a:ext cx="3307564" cy="201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  <a:sym typeface="+mn-ea"/>
                </a:rPr>
                <a:t>      </a:t>
              </a: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  <a:sym typeface="+mn-ea"/>
                </a:rPr>
                <a:t>鉴于前面对于每个模块都比较熟悉的基础上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  <a:sym typeface="+mn-ea"/>
                </a:rPr>
                <a:t> </a:t>
              </a: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  <a:sym typeface="+mn-ea"/>
                </a:rPr>
                <a:t>，负责米乐项目上线，和测试同事一起对各个非体育模块进行测试，包括登录，钱包（重提转），个人中心，游戏等模块。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  <a:sym typeface="+mn-ea"/>
                </a:rPr>
                <a:t>      其中多证书，版本更新，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  <a:sym typeface="+mn-ea"/>
                </a:rPr>
                <a:t>openinstall,</a:t>
              </a: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  <a:sym typeface="+mn-ea"/>
                </a:rPr>
                <a:t>这几个方面进行了特别关注和测试。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  <a:sym typeface="+mn-ea"/>
                </a:rPr>
                <a:t>      出现问题：发版也出现几次问题 ，都是在打包，签名环节出现了问题 ，这个在后续工作过程中，一定要注意。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711358" y="6291810"/>
              <a:ext cx="299236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>
                      <a:alpha val="30000"/>
                    </a:schemeClr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>
                    <a:alpha val="30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成果展示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存在问题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未来计划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386840" y="1717675"/>
            <a:ext cx="4084320" cy="46228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lin ang="0" scaled="1"/>
          </a:gradFill>
          <a:ln w="25400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765300" y="1149350"/>
            <a:ext cx="2594610" cy="491490"/>
            <a:chOff x="1669143" y="1675931"/>
            <a:chExt cx="1892905" cy="491490"/>
          </a:xfrm>
        </p:grpSpPr>
        <p:sp>
          <p:nvSpPr>
            <p:cNvPr id="13" name="星形: 五角 11"/>
            <p:cNvSpPr/>
            <p:nvPr/>
          </p:nvSpPr>
          <p:spPr>
            <a:xfrm>
              <a:off x="1669143" y="1712179"/>
              <a:ext cx="377371" cy="377371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03751" y="1675931"/>
              <a:ext cx="1358297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rPr>
                <a:t>七、自动打包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765300" y="1873885"/>
            <a:ext cx="3136900" cy="3290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jenkins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自动打包，目前测试和正式环境打包都可以测试同事自己打包，减少交流成本，减少手动出错的几率。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由于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iOS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签名比较多，以后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Xcode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的升级后，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jenkins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版本和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iOS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描述文件得经常维护，版本升级之后，包的加固得和第三方联调，非常耗时。但是完成之后就非常方便和稳定。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84695" y="1717675"/>
            <a:ext cx="4006850" cy="46228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lin ang="0" scaled="1"/>
          </a:gradFill>
          <a:ln w="25400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7660976" y="1149114"/>
            <a:ext cx="2333625" cy="491490"/>
            <a:chOff x="1669143" y="1675931"/>
            <a:chExt cx="2333625" cy="491490"/>
          </a:xfrm>
        </p:grpSpPr>
        <p:sp>
          <p:nvSpPr>
            <p:cNvPr id="38" name="星形: 五角 37"/>
            <p:cNvSpPr/>
            <p:nvPr/>
          </p:nvSpPr>
          <p:spPr>
            <a:xfrm>
              <a:off x="1669143" y="1712179"/>
              <a:ext cx="377371" cy="377371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203813" y="1675931"/>
              <a:ext cx="1798955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rPr>
                <a:t>八、签名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468870" y="1873885"/>
            <a:ext cx="3229610" cy="4250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目前规范了正常的打包签名流程，测试同事自己打包，验完没问题之后，交由运维同事送去签名，签名完成，由开发人员和测试同事验证包的准确性。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在前期签名的过程中出现各种问题：签名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BundlID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错误问题，掉签更换证书，临时更换签名。这些都会造成用户更新完，无法打开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正常使用，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经过和运维同事的商讨和出问题后及时找出问题，记录问题，避免以后在出现类似的问题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>
                      <a:alpha val="30000"/>
                    </a:schemeClr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>
                    <a:alpha val="30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成果展示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存在问题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未来计划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 descr="/Users/winsion/Downloads/u=1358575322,2462952111&amp;fm=26&amp;gp=0.pngu=1358575322,2462952111&amp;fm=26&amp;gp=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826500" y="1957070"/>
            <a:ext cx="2365375" cy="2350770"/>
          </a:xfrm>
          <a:custGeom>
            <a:avLst/>
            <a:gdLst>
              <a:gd name="connsiteX0" fmla="*/ 1173558 w 2347116"/>
              <a:gd name="connsiteY0" fmla="*/ 0 h 2347116"/>
              <a:gd name="connsiteX1" fmla="*/ 2347116 w 2347116"/>
              <a:gd name="connsiteY1" fmla="*/ 1173558 h 2347116"/>
              <a:gd name="connsiteX2" fmla="*/ 1173558 w 2347116"/>
              <a:gd name="connsiteY2" fmla="*/ 2347116 h 2347116"/>
              <a:gd name="connsiteX3" fmla="*/ 0 w 2347116"/>
              <a:gd name="connsiteY3" fmla="*/ 1173558 h 2347116"/>
              <a:gd name="connsiteX4" fmla="*/ 1173558 w 2347116"/>
              <a:gd name="connsiteY4" fmla="*/ 0 h 234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116" h="2347116">
                <a:moveTo>
                  <a:pt x="1173558" y="0"/>
                </a:moveTo>
                <a:cubicBezTo>
                  <a:pt x="1821696" y="0"/>
                  <a:pt x="2347116" y="525420"/>
                  <a:pt x="2347116" y="1173558"/>
                </a:cubicBezTo>
                <a:cubicBezTo>
                  <a:pt x="2347116" y="1821696"/>
                  <a:pt x="1821696" y="2347116"/>
                  <a:pt x="1173558" y="2347116"/>
                </a:cubicBezTo>
                <a:cubicBezTo>
                  <a:pt x="525420" y="2347116"/>
                  <a:pt x="0" y="1821696"/>
                  <a:pt x="0" y="1173558"/>
                </a:cubicBezTo>
                <a:cubicBezTo>
                  <a:pt x="0" y="525420"/>
                  <a:pt x="525420" y="0"/>
                  <a:pt x="1173558" y="0"/>
                </a:cubicBezTo>
                <a:close/>
              </a:path>
            </a:pathLst>
          </a:cu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24" name="文本框 23"/>
          <p:cNvSpPr txBox="1"/>
          <p:nvPr/>
        </p:nvSpPr>
        <p:spPr>
          <a:xfrm>
            <a:off x="8520342" y="5020955"/>
            <a:ext cx="2958816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python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脚本的简单应用，每个项目仓库比较多，脚本拉代码，推代码，切换分支等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826500" y="4577715"/>
            <a:ext cx="2346960" cy="4000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/>
              <a:t>周边探索</a:t>
            </a:r>
            <a:endParaRPr lang="zh-CN" altLang="en-US" sz="2000" dirty="0"/>
          </a:p>
        </p:txBody>
      </p:sp>
      <p:pic>
        <p:nvPicPr>
          <p:cNvPr id="22" name="图片 21" descr="/Users/winsion/Downloads/u=14209024,814391630&amp;fm=26&amp;gp=0.jpgu=14209024,814391630&amp;fm=26&amp;gp=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0285" y="1856740"/>
            <a:ext cx="2364473" cy="2347200"/>
          </a:xfrm>
          <a:custGeom>
            <a:avLst/>
            <a:gdLst>
              <a:gd name="connsiteX0" fmla="*/ 1173558 w 2347116"/>
              <a:gd name="connsiteY0" fmla="*/ 0 h 2347116"/>
              <a:gd name="connsiteX1" fmla="*/ 2347116 w 2347116"/>
              <a:gd name="connsiteY1" fmla="*/ 1173558 h 2347116"/>
              <a:gd name="connsiteX2" fmla="*/ 1173558 w 2347116"/>
              <a:gd name="connsiteY2" fmla="*/ 2347116 h 2347116"/>
              <a:gd name="connsiteX3" fmla="*/ 0 w 2347116"/>
              <a:gd name="connsiteY3" fmla="*/ 1173558 h 2347116"/>
              <a:gd name="connsiteX4" fmla="*/ 1173558 w 2347116"/>
              <a:gd name="connsiteY4" fmla="*/ 0 h 234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116" h="2347116">
                <a:moveTo>
                  <a:pt x="1173558" y="0"/>
                </a:moveTo>
                <a:cubicBezTo>
                  <a:pt x="1821696" y="0"/>
                  <a:pt x="2347116" y="525420"/>
                  <a:pt x="2347116" y="1173558"/>
                </a:cubicBezTo>
                <a:cubicBezTo>
                  <a:pt x="2347116" y="1821696"/>
                  <a:pt x="1821696" y="2347116"/>
                  <a:pt x="1173558" y="2347116"/>
                </a:cubicBezTo>
                <a:cubicBezTo>
                  <a:pt x="525420" y="2347116"/>
                  <a:pt x="0" y="1821696"/>
                  <a:pt x="0" y="1173558"/>
                </a:cubicBezTo>
                <a:cubicBezTo>
                  <a:pt x="0" y="525420"/>
                  <a:pt x="525420" y="0"/>
                  <a:pt x="1173558" y="0"/>
                </a:cubicBezTo>
                <a:close/>
              </a:path>
            </a:pathLst>
          </a:cu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26" name="文本框 25"/>
          <p:cNvSpPr txBox="1"/>
          <p:nvPr/>
        </p:nvSpPr>
        <p:spPr>
          <a:xfrm>
            <a:off x="712843" y="5020955"/>
            <a:ext cx="2958816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工作中切换到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swift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语言，之前只了解过，但是目前不能把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swif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的优势全部发挥出来，还需要继续深入学习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03696" y="4577602"/>
            <a:ext cx="1777110" cy="3997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/>
              <a:t>swift</a:t>
            </a:r>
            <a:r>
              <a:rPr lang="zh-CN" altLang="en-US" sz="2000" dirty="0"/>
              <a:t>语言</a:t>
            </a:r>
            <a:endParaRPr lang="zh-CN" altLang="en-US" sz="2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464419" y="5020985"/>
            <a:ext cx="3263163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组件化开发，组件化代码解耦和并行开发，提供接口，供其他组件的使用，可以更快的组装成新的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app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207445" y="4620812"/>
            <a:ext cx="1777110" cy="399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/>
              <a:t>组件化</a:t>
            </a:r>
            <a:endParaRPr lang="zh-CN" altLang="en-US" sz="2000" dirty="0"/>
          </a:p>
        </p:txBody>
      </p:sp>
      <p:pic>
        <p:nvPicPr>
          <p:cNvPr id="16" name="图片 15" descr="/Users/winsion/Desktop/1024.png10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45965" y="1159961"/>
            <a:ext cx="3100070" cy="3100382"/>
          </a:xfrm>
          <a:custGeom>
            <a:avLst/>
            <a:gdLst>
              <a:gd name="connsiteX0" fmla="*/ 1550191 w 3100382"/>
              <a:gd name="connsiteY0" fmla="*/ 0 h 3100382"/>
              <a:gd name="connsiteX1" fmla="*/ 3100382 w 3100382"/>
              <a:gd name="connsiteY1" fmla="*/ 1550191 h 3100382"/>
              <a:gd name="connsiteX2" fmla="*/ 1550191 w 3100382"/>
              <a:gd name="connsiteY2" fmla="*/ 3100382 h 3100382"/>
              <a:gd name="connsiteX3" fmla="*/ 0 w 3100382"/>
              <a:gd name="connsiteY3" fmla="*/ 1550191 h 3100382"/>
              <a:gd name="connsiteX4" fmla="*/ 1550191 w 3100382"/>
              <a:gd name="connsiteY4" fmla="*/ 0 h 310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382" h="3100382">
                <a:moveTo>
                  <a:pt x="1550191" y="0"/>
                </a:moveTo>
                <a:cubicBezTo>
                  <a:pt x="2406338" y="0"/>
                  <a:pt x="3100382" y="694044"/>
                  <a:pt x="3100382" y="1550191"/>
                </a:cubicBezTo>
                <a:cubicBezTo>
                  <a:pt x="3100382" y="2406338"/>
                  <a:pt x="2406338" y="3100382"/>
                  <a:pt x="1550191" y="3100382"/>
                </a:cubicBezTo>
                <a:cubicBezTo>
                  <a:pt x="694044" y="3100382"/>
                  <a:pt x="0" y="2406338"/>
                  <a:pt x="0" y="1550191"/>
                </a:cubicBezTo>
                <a:cubicBezTo>
                  <a:pt x="0" y="694044"/>
                  <a:pt x="694044" y="0"/>
                  <a:pt x="1550191" y="0"/>
                </a:cubicBezTo>
                <a:close/>
              </a:path>
            </a:pathLst>
          </a:custGeom>
          <a:ln w="25400">
            <a:solidFill>
              <a:schemeClr val="accent3"/>
            </a:solidFill>
          </a:ln>
        </p:spPr>
      </p:pic>
      <p:grpSp>
        <p:nvGrpSpPr>
          <p:cNvPr id="33" name="组合 32"/>
          <p:cNvGrpSpPr/>
          <p:nvPr/>
        </p:nvGrpSpPr>
        <p:grpSpPr>
          <a:xfrm>
            <a:off x="440391" y="1159909"/>
            <a:ext cx="2843530" cy="491490"/>
            <a:chOff x="1669143" y="1675931"/>
            <a:chExt cx="2843530" cy="491490"/>
          </a:xfrm>
        </p:grpSpPr>
        <p:sp>
          <p:nvSpPr>
            <p:cNvPr id="38" name="星形: 五角 37"/>
            <p:cNvSpPr/>
            <p:nvPr/>
          </p:nvSpPr>
          <p:spPr>
            <a:xfrm>
              <a:off x="1669143" y="1712179"/>
              <a:ext cx="377371" cy="377371"/>
            </a:xfrm>
            <a:prstGeom prst="star5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203813" y="1675931"/>
              <a:ext cx="2308860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rPr>
                <a:t>九、学习和探索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6298" y="0"/>
            <a:ext cx="12208298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07991" y="3429749"/>
            <a:ext cx="2376019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存在问题</a:t>
            </a:r>
            <a:endParaRPr lang="zh-CN" altLang="en-US" sz="3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79383" y="4303226"/>
            <a:ext cx="4233234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  <a:sym typeface="+mn-ea"/>
              </a:rPr>
              <a:t>Existing problems</a:t>
            </a:r>
            <a:endParaRPr lang="en-US" altLang="zh-CN" sz="2400" dirty="0">
              <a:solidFill>
                <a:schemeClr val="bg2"/>
              </a:solidFill>
              <a:latin typeface="+mj-lt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464629" y="2029437"/>
            <a:ext cx="1262742" cy="1262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dirty="0">
                <a:solidFill>
                  <a:schemeClr val="accent3"/>
                </a:solidFill>
              </a:rPr>
              <a:t>03</a:t>
            </a:r>
            <a:endParaRPr lang="zh-CN" altLang="en-US" sz="3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alphaModFix amt="70000"/>
          </a:blip>
          <a:stretch>
            <a:fillRect/>
          </a:stretch>
        </p:blipFill>
        <p:spPr>
          <a:xfrm>
            <a:off x="-561168" y="4187691"/>
            <a:ext cx="7947088" cy="206683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>
                      <a:alpha val="30000"/>
                    </a:schemeClr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>
                    <a:alpha val="30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成果展示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存在问题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未来计划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" t="15747" r="7239" b="13113"/>
          <a:stretch>
            <a:fillRect/>
          </a:stretch>
        </p:blipFill>
        <p:spPr>
          <a:xfrm>
            <a:off x="560234" y="2091794"/>
            <a:ext cx="5704285" cy="3395137"/>
          </a:xfrm>
          <a:prstGeom prst="rect">
            <a:avLst/>
          </a:prstGeom>
        </p:spPr>
      </p:pic>
      <p:pic>
        <p:nvPicPr>
          <p:cNvPr id="35" name="图片 3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5048" r="3732" b="14923"/>
          <a:stretch>
            <a:fillRect/>
          </a:stretch>
        </p:blipFill>
        <p:spPr>
          <a:xfrm>
            <a:off x="1242429" y="2391168"/>
            <a:ext cx="4339894" cy="2659153"/>
          </a:xfrm>
          <a:custGeom>
            <a:avLst/>
            <a:gdLst>
              <a:gd name="connsiteX0" fmla="*/ 114583 w 4339894"/>
              <a:gd name="connsiteY0" fmla="*/ 0 h 2659153"/>
              <a:gd name="connsiteX1" fmla="*/ 4225311 w 4339894"/>
              <a:gd name="connsiteY1" fmla="*/ 0 h 2659153"/>
              <a:gd name="connsiteX2" fmla="*/ 4339894 w 4339894"/>
              <a:gd name="connsiteY2" fmla="*/ 114583 h 2659153"/>
              <a:gd name="connsiteX3" fmla="*/ 4339894 w 4339894"/>
              <a:gd name="connsiteY3" fmla="*/ 2544570 h 2659153"/>
              <a:gd name="connsiteX4" fmla="*/ 4225311 w 4339894"/>
              <a:gd name="connsiteY4" fmla="*/ 2659153 h 2659153"/>
              <a:gd name="connsiteX5" fmla="*/ 114583 w 4339894"/>
              <a:gd name="connsiteY5" fmla="*/ 2659153 h 2659153"/>
              <a:gd name="connsiteX6" fmla="*/ 0 w 4339894"/>
              <a:gd name="connsiteY6" fmla="*/ 2544570 h 2659153"/>
              <a:gd name="connsiteX7" fmla="*/ 0 w 4339894"/>
              <a:gd name="connsiteY7" fmla="*/ 114583 h 2659153"/>
              <a:gd name="connsiteX8" fmla="*/ 114583 w 4339894"/>
              <a:gd name="connsiteY8" fmla="*/ 0 h 265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9894" h="2659153">
                <a:moveTo>
                  <a:pt x="114583" y="0"/>
                </a:moveTo>
                <a:lnTo>
                  <a:pt x="4225311" y="0"/>
                </a:lnTo>
                <a:cubicBezTo>
                  <a:pt x="4288593" y="0"/>
                  <a:pt x="4339894" y="51301"/>
                  <a:pt x="4339894" y="114583"/>
                </a:cubicBezTo>
                <a:lnTo>
                  <a:pt x="4339894" y="2544570"/>
                </a:lnTo>
                <a:cubicBezTo>
                  <a:pt x="4339894" y="2607852"/>
                  <a:pt x="4288593" y="2659153"/>
                  <a:pt x="4225311" y="2659153"/>
                </a:cubicBezTo>
                <a:lnTo>
                  <a:pt x="114583" y="2659153"/>
                </a:lnTo>
                <a:cubicBezTo>
                  <a:pt x="51301" y="2659153"/>
                  <a:pt x="0" y="2607852"/>
                  <a:pt x="0" y="2544570"/>
                </a:cubicBezTo>
                <a:lnTo>
                  <a:pt x="0" y="114583"/>
                </a:lnTo>
                <a:cubicBezTo>
                  <a:pt x="0" y="51301"/>
                  <a:pt x="51301" y="0"/>
                  <a:pt x="114583" y="0"/>
                </a:cubicBezTo>
                <a:close/>
              </a:path>
            </a:pathLst>
          </a:cu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7243045" y="2258366"/>
            <a:ext cx="4388721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主观能动性不够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，出现问题的时候，应该不论是什么问题，都应该积极主动的去解决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43045" y="4074392"/>
            <a:ext cx="4388721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对有一些框架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只停留在表面，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只是会使用它。而不知道它的实现原理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，但真正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遇到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一些问题的时候，不知道从哪里开始入手。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（例：键盘框架）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519015" y="2387910"/>
            <a:ext cx="469533" cy="470072"/>
            <a:chOff x="-1861454" y="1709193"/>
            <a:chExt cx="1622227" cy="1624087"/>
          </a:xfrm>
        </p:grpSpPr>
        <p:sp>
          <p:nvSpPr>
            <p:cNvPr id="39" name="任意多边形: 形状 38"/>
            <p:cNvSpPr/>
            <p:nvPr/>
          </p:nvSpPr>
          <p:spPr>
            <a:xfrm>
              <a:off x="-1861454" y="1709193"/>
              <a:ext cx="1622227" cy="1624087"/>
            </a:xfrm>
            <a:custGeom>
              <a:avLst/>
              <a:gdLst>
                <a:gd name="connsiteX0" fmla="*/ 1624087 w 1622226"/>
                <a:gd name="connsiteY0" fmla="*/ 812043 h 1624086"/>
                <a:gd name="connsiteX1" fmla="*/ 812044 w 1622226"/>
                <a:gd name="connsiteY1" fmla="*/ 0 h 1624086"/>
                <a:gd name="connsiteX2" fmla="*/ 0 w 1622226"/>
                <a:gd name="connsiteY2" fmla="*/ 812043 h 1624086"/>
                <a:gd name="connsiteX3" fmla="*/ 812044 w 1622226"/>
                <a:gd name="connsiteY3" fmla="*/ 1624087 h 1624086"/>
                <a:gd name="connsiteX4" fmla="*/ 1300944 w 1622226"/>
                <a:gd name="connsiteY4" fmla="*/ 1458144 h 1624086"/>
                <a:gd name="connsiteX5" fmla="*/ 1310246 w 1622226"/>
                <a:gd name="connsiteY5" fmla="*/ 1434517 h 1624086"/>
                <a:gd name="connsiteX6" fmla="*/ 1274155 w 1622226"/>
                <a:gd name="connsiteY6" fmla="*/ 1398612 h 1624086"/>
                <a:gd name="connsiteX7" fmla="*/ 1248110 w 1622226"/>
                <a:gd name="connsiteY7" fmla="*/ 1409588 h 1624086"/>
                <a:gd name="connsiteX8" fmla="*/ 1247738 w 1622226"/>
                <a:gd name="connsiteY8" fmla="*/ 1409588 h 1624086"/>
                <a:gd name="connsiteX9" fmla="*/ 812974 w 1622226"/>
                <a:gd name="connsiteY9" fmla="*/ 1553022 h 1624086"/>
                <a:gd name="connsiteX10" fmla="*/ 77577 w 1622226"/>
                <a:gd name="connsiteY10" fmla="*/ 817625 h 1624086"/>
                <a:gd name="connsiteX11" fmla="*/ 812974 w 1622226"/>
                <a:gd name="connsiteY11" fmla="*/ 82228 h 1624086"/>
                <a:gd name="connsiteX12" fmla="*/ 1548371 w 1622226"/>
                <a:gd name="connsiteY12" fmla="*/ 817625 h 1624086"/>
                <a:gd name="connsiteX13" fmla="*/ 1465027 w 1622226"/>
                <a:gd name="connsiteY13" fmla="*/ 1160859 h 1624086"/>
                <a:gd name="connsiteX14" fmla="*/ 1465027 w 1622226"/>
                <a:gd name="connsiteY14" fmla="*/ 1161418 h 1624086"/>
                <a:gd name="connsiteX15" fmla="*/ 1462981 w 1622226"/>
                <a:gd name="connsiteY15" fmla="*/ 1171836 h 1624086"/>
                <a:gd name="connsiteX16" fmla="*/ 1498885 w 1622226"/>
                <a:gd name="connsiteY16" fmla="*/ 1207740 h 1624086"/>
                <a:gd name="connsiteX17" fmla="*/ 1532372 w 1622226"/>
                <a:gd name="connsiteY17" fmla="*/ 1184114 h 1624086"/>
                <a:gd name="connsiteX18" fmla="*/ 1532372 w 1622226"/>
                <a:gd name="connsiteY18" fmla="*/ 1184300 h 1624086"/>
                <a:gd name="connsiteX19" fmla="*/ 1624087 w 1622226"/>
                <a:gd name="connsiteY19" fmla="*/ 812043 h 16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22226" h="1624086">
                  <a:moveTo>
                    <a:pt x="1624087" y="812043"/>
                  </a:moveTo>
                  <a:cubicBezTo>
                    <a:pt x="1624087" y="363513"/>
                    <a:pt x="1260574" y="0"/>
                    <a:pt x="812044" y="0"/>
                  </a:cubicBezTo>
                  <a:cubicBezTo>
                    <a:pt x="363513" y="0"/>
                    <a:pt x="0" y="363513"/>
                    <a:pt x="0" y="812043"/>
                  </a:cubicBezTo>
                  <a:cubicBezTo>
                    <a:pt x="0" y="1260574"/>
                    <a:pt x="363513" y="1624087"/>
                    <a:pt x="812044" y="1624087"/>
                  </a:cubicBezTo>
                  <a:cubicBezTo>
                    <a:pt x="996218" y="1624087"/>
                    <a:pt x="1164766" y="1561393"/>
                    <a:pt x="1300944" y="1458144"/>
                  </a:cubicBezTo>
                  <a:cubicBezTo>
                    <a:pt x="1306525" y="1451818"/>
                    <a:pt x="1310246" y="1443633"/>
                    <a:pt x="1310246" y="1434517"/>
                  </a:cubicBezTo>
                  <a:cubicBezTo>
                    <a:pt x="1310246" y="1414611"/>
                    <a:pt x="1294061" y="1398612"/>
                    <a:pt x="1274155" y="1398612"/>
                  </a:cubicBezTo>
                  <a:cubicBezTo>
                    <a:pt x="1263923" y="1398612"/>
                    <a:pt x="1254621" y="1402705"/>
                    <a:pt x="1248110" y="1409588"/>
                  </a:cubicBezTo>
                  <a:lnTo>
                    <a:pt x="1247738" y="1409588"/>
                  </a:lnTo>
                  <a:cubicBezTo>
                    <a:pt x="1125885" y="1499257"/>
                    <a:pt x="975754" y="1553022"/>
                    <a:pt x="812974" y="1553022"/>
                  </a:cubicBezTo>
                  <a:cubicBezTo>
                    <a:pt x="406859" y="1553022"/>
                    <a:pt x="77577" y="1223739"/>
                    <a:pt x="77577" y="817625"/>
                  </a:cubicBezTo>
                  <a:cubicBezTo>
                    <a:pt x="77577" y="411510"/>
                    <a:pt x="406859" y="82228"/>
                    <a:pt x="812974" y="82228"/>
                  </a:cubicBezTo>
                  <a:cubicBezTo>
                    <a:pt x="1219088" y="82228"/>
                    <a:pt x="1548371" y="411510"/>
                    <a:pt x="1548371" y="817625"/>
                  </a:cubicBezTo>
                  <a:cubicBezTo>
                    <a:pt x="1548371" y="941710"/>
                    <a:pt x="1519349" y="1058354"/>
                    <a:pt x="1465027" y="1160859"/>
                  </a:cubicBezTo>
                  <a:lnTo>
                    <a:pt x="1465027" y="1161418"/>
                  </a:lnTo>
                  <a:cubicBezTo>
                    <a:pt x="1464097" y="1164766"/>
                    <a:pt x="1462981" y="1168115"/>
                    <a:pt x="1462981" y="1171836"/>
                  </a:cubicBezTo>
                  <a:cubicBezTo>
                    <a:pt x="1462981" y="1191741"/>
                    <a:pt x="1479166" y="1207740"/>
                    <a:pt x="1498885" y="1207740"/>
                  </a:cubicBezTo>
                  <a:cubicBezTo>
                    <a:pt x="1514326" y="1207740"/>
                    <a:pt x="1527349" y="1197880"/>
                    <a:pt x="1532372" y="1184114"/>
                  </a:cubicBezTo>
                  <a:lnTo>
                    <a:pt x="1532372" y="1184300"/>
                  </a:lnTo>
                  <a:cubicBezTo>
                    <a:pt x="1590043" y="1072865"/>
                    <a:pt x="1624087" y="946361"/>
                    <a:pt x="1624087" y="812043"/>
                  </a:cubicBezTo>
                  <a:close/>
                </a:path>
              </a:pathLst>
            </a:custGeom>
            <a:solidFill>
              <a:schemeClr val="accent3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-1121763" y="2851002"/>
              <a:ext cx="119063" cy="119063"/>
            </a:xfrm>
            <a:custGeom>
              <a:avLst/>
              <a:gdLst>
                <a:gd name="connsiteX0" fmla="*/ 0 w 119062"/>
                <a:gd name="connsiteY0" fmla="*/ 60008 h 119062"/>
                <a:gd name="connsiteX1" fmla="*/ 60007 w 119062"/>
                <a:gd name="connsiteY1" fmla="*/ 120015 h 119062"/>
                <a:gd name="connsiteX2" fmla="*/ 120015 w 119062"/>
                <a:gd name="connsiteY2" fmla="*/ 60008 h 119062"/>
                <a:gd name="connsiteX3" fmla="*/ 120015 w 119062"/>
                <a:gd name="connsiteY3" fmla="*/ 60008 h 119062"/>
                <a:gd name="connsiteX4" fmla="*/ 60007 w 119062"/>
                <a:gd name="connsiteY4" fmla="*/ 0 h 119062"/>
                <a:gd name="connsiteX5" fmla="*/ 0 w 119062"/>
                <a:gd name="connsiteY5" fmla="*/ 60008 h 119062"/>
                <a:gd name="connsiteX6" fmla="*/ 0 w 119062"/>
                <a:gd name="connsiteY6" fmla="*/ 60008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62" h="119062">
                  <a:moveTo>
                    <a:pt x="0" y="60008"/>
                  </a:moveTo>
                  <a:cubicBezTo>
                    <a:pt x="0" y="93345"/>
                    <a:pt x="26670" y="120015"/>
                    <a:pt x="60007" y="120015"/>
                  </a:cubicBezTo>
                  <a:cubicBezTo>
                    <a:pt x="93345" y="120015"/>
                    <a:pt x="120015" y="93345"/>
                    <a:pt x="120015" y="60008"/>
                  </a:cubicBezTo>
                  <a:cubicBezTo>
                    <a:pt x="120015" y="60008"/>
                    <a:pt x="120015" y="60008"/>
                    <a:pt x="120015" y="60008"/>
                  </a:cubicBezTo>
                  <a:cubicBezTo>
                    <a:pt x="120015" y="26670"/>
                    <a:pt x="93345" y="0"/>
                    <a:pt x="60007" y="0"/>
                  </a:cubicBezTo>
                  <a:cubicBezTo>
                    <a:pt x="26670" y="0"/>
                    <a:pt x="0" y="26670"/>
                    <a:pt x="0" y="60008"/>
                  </a:cubicBezTo>
                  <a:cubicBezTo>
                    <a:pt x="0" y="60008"/>
                    <a:pt x="0" y="60008"/>
                    <a:pt x="0" y="60008"/>
                  </a:cubicBezTo>
                  <a:close/>
                </a:path>
              </a:pathLst>
            </a:custGeom>
            <a:solidFill>
              <a:schemeClr val="accent3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-1350616" y="2071857"/>
              <a:ext cx="602754" cy="706934"/>
            </a:xfrm>
            <a:custGeom>
              <a:avLst/>
              <a:gdLst>
                <a:gd name="connsiteX0" fmla="*/ 434593 w 602753"/>
                <a:gd name="connsiteY0" fmla="*/ 459105 h 706933"/>
                <a:gd name="connsiteX1" fmla="*/ 603185 w 602753"/>
                <a:gd name="connsiteY1" fmla="*/ 246698 h 706933"/>
                <a:gd name="connsiteX2" fmla="*/ 298385 w 602753"/>
                <a:gd name="connsiteY2" fmla="*/ 0 h 706933"/>
                <a:gd name="connsiteX3" fmla="*/ 12635 w 602753"/>
                <a:gd name="connsiteY3" fmla="*/ 186690 h 706933"/>
                <a:gd name="connsiteX4" fmla="*/ 3110 w 602753"/>
                <a:gd name="connsiteY4" fmla="*/ 290513 h 706933"/>
                <a:gd name="connsiteX5" fmla="*/ 50735 w 602753"/>
                <a:gd name="connsiteY5" fmla="*/ 320993 h 706933"/>
                <a:gd name="connsiteX6" fmla="*/ 81215 w 602753"/>
                <a:gd name="connsiteY6" fmla="*/ 273368 h 706933"/>
                <a:gd name="connsiteX7" fmla="*/ 87883 w 602753"/>
                <a:gd name="connsiteY7" fmla="*/ 214313 h 706933"/>
                <a:gd name="connsiteX8" fmla="*/ 298385 w 602753"/>
                <a:gd name="connsiteY8" fmla="*/ 80962 h 706933"/>
                <a:gd name="connsiteX9" fmla="*/ 523175 w 602753"/>
                <a:gd name="connsiteY9" fmla="*/ 247650 h 706933"/>
                <a:gd name="connsiteX10" fmla="*/ 399350 w 602753"/>
                <a:gd name="connsiteY10" fmla="*/ 388620 h 706933"/>
                <a:gd name="connsiteX11" fmla="*/ 248855 w 602753"/>
                <a:gd name="connsiteY11" fmla="*/ 568643 h 706933"/>
                <a:gd name="connsiteX12" fmla="*/ 248855 w 602753"/>
                <a:gd name="connsiteY12" fmla="*/ 667703 h 706933"/>
                <a:gd name="connsiteX13" fmla="*/ 288860 w 602753"/>
                <a:gd name="connsiteY13" fmla="*/ 707708 h 706933"/>
                <a:gd name="connsiteX14" fmla="*/ 328865 w 602753"/>
                <a:gd name="connsiteY14" fmla="*/ 667703 h 706933"/>
                <a:gd name="connsiteX15" fmla="*/ 328865 w 602753"/>
                <a:gd name="connsiteY15" fmla="*/ 568643 h 706933"/>
                <a:gd name="connsiteX16" fmla="*/ 434593 w 602753"/>
                <a:gd name="connsiteY16" fmla="*/ 459105 h 70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2753" h="706933">
                  <a:moveTo>
                    <a:pt x="434593" y="459105"/>
                  </a:moveTo>
                  <a:cubicBezTo>
                    <a:pt x="509840" y="421005"/>
                    <a:pt x="603185" y="374333"/>
                    <a:pt x="603185" y="246698"/>
                  </a:cubicBezTo>
                  <a:cubicBezTo>
                    <a:pt x="603185" y="100965"/>
                    <a:pt x="478408" y="0"/>
                    <a:pt x="298385" y="0"/>
                  </a:cubicBezTo>
                  <a:cubicBezTo>
                    <a:pt x="167893" y="0"/>
                    <a:pt x="52640" y="75248"/>
                    <a:pt x="12635" y="186690"/>
                  </a:cubicBezTo>
                  <a:cubicBezTo>
                    <a:pt x="3110" y="212407"/>
                    <a:pt x="-4510" y="255270"/>
                    <a:pt x="3110" y="290513"/>
                  </a:cubicBezTo>
                  <a:cubicBezTo>
                    <a:pt x="7873" y="312420"/>
                    <a:pt x="29780" y="325755"/>
                    <a:pt x="50735" y="320993"/>
                  </a:cubicBezTo>
                  <a:cubicBezTo>
                    <a:pt x="72643" y="316230"/>
                    <a:pt x="85978" y="294323"/>
                    <a:pt x="81215" y="273368"/>
                  </a:cubicBezTo>
                  <a:cubicBezTo>
                    <a:pt x="78358" y="259080"/>
                    <a:pt x="80263" y="233363"/>
                    <a:pt x="87883" y="214313"/>
                  </a:cubicBezTo>
                  <a:cubicBezTo>
                    <a:pt x="111695" y="147638"/>
                    <a:pt x="186943" y="80962"/>
                    <a:pt x="298385" y="80962"/>
                  </a:cubicBezTo>
                  <a:cubicBezTo>
                    <a:pt x="430783" y="80962"/>
                    <a:pt x="523175" y="149543"/>
                    <a:pt x="523175" y="247650"/>
                  </a:cubicBezTo>
                  <a:cubicBezTo>
                    <a:pt x="523175" y="321945"/>
                    <a:pt x="476503" y="349568"/>
                    <a:pt x="399350" y="388620"/>
                  </a:cubicBezTo>
                  <a:cubicBezTo>
                    <a:pt x="332675" y="422910"/>
                    <a:pt x="248855" y="464820"/>
                    <a:pt x="248855" y="568643"/>
                  </a:cubicBezTo>
                  <a:lnTo>
                    <a:pt x="248855" y="667703"/>
                  </a:lnTo>
                  <a:cubicBezTo>
                    <a:pt x="248855" y="689610"/>
                    <a:pt x="266953" y="707708"/>
                    <a:pt x="288860" y="707708"/>
                  </a:cubicBezTo>
                  <a:cubicBezTo>
                    <a:pt x="310768" y="707708"/>
                    <a:pt x="328865" y="689610"/>
                    <a:pt x="328865" y="667703"/>
                  </a:cubicBezTo>
                  <a:lnTo>
                    <a:pt x="328865" y="568643"/>
                  </a:lnTo>
                  <a:cubicBezTo>
                    <a:pt x="327913" y="515303"/>
                    <a:pt x="366965" y="492442"/>
                    <a:pt x="434593" y="459105"/>
                  </a:cubicBezTo>
                  <a:close/>
                </a:path>
              </a:pathLst>
            </a:custGeom>
            <a:solidFill>
              <a:schemeClr val="accent3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19015" y="4139801"/>
            <a:ext cx="469533" cy="470072"/>
            <a:chOff x="-1861454" y="1709193"/>
            <a:chExt cx="1622227" cy="1624087"/>
          </a:xfrm>
          <a:solidFill>
            <a:schemeClr val="bg1">
              <a:lumMod val="50000"/>
            </a:schemeClr>
          </a:solidFill>
        </p:grpSpPr>
        <p:sp>
          <p:nvSpPr>
            <p:cNvPr id="44" name="任意多边形: 形状 43"/>
            <p:cNvSpPr/>
            <p:nvPr/>
          </p:nvSpPr>
          <p:spPr>
            <a:xfrm>
              <a:off x="-1861454" y="1709193"/>
              <a:ext cx="1622227" cy="1624087"/>
            </a:xfrm>
            <a:custGeom>
              <a:avLst/>
              <a:gdLst>
                <a:gd name="connsiteX0" fmla="*/ 1624087 w 1622226"/>
                <a:gd name="connsiteY0" fmla="*/ 812043 h 1624086"/>
                <a:gd name="connsiteX1" fmla="*/ 812044 w 1622226"/>
                <a:gd name="connsiteY1" fmla="*/ 0 h 1624086"/>
                <a:gd name="connsiteX2" fmla="*/ 0 w 1622226"/>
                <a:gd name="connsiteY2" fmla="*/ 812043 h 1624086"/>
                <a:gd name="connsiteX3" fmla="*/ 812044 w 1622226"/>
                <a:gd name="connsiteY3" fmla="*/ 1624087 h 1624086"/>
                <a:gd name="connsiteX4" fmla="*/ 1300944 w 1622226"/>
                <a:gd name="connsiteY4" fmla="*/ 1458144 h 1624086"/>
                <a:gd name="connsiteX5" fmla="*/ 1310246 w 1622226"/>
                <a:gd name="connsiteY5" fmla="*/ 1434517 h 1624086"/>
                <a:gd name="connsiteX6" fmla="*/ 1274155 w 1622226"/>
                <a:gd name="connsiteY6" fmla="*/ 1398612 h 1624086"/>
                <a:gd name="connsiteX7" fmla="*/ 1248110 w 1622226"/>
                <a:gd name="connsiteY7" fmla="*/ 1409588 h 1624086"/>
                <a:gd name="connsiteX8" fmla="*/ 1247738 w 1622226"/>
                <a:gd name="connsiteY8" fmla="*/ 1409588 h 1624086"/>
                <a:gd name="connsiteX9" fmla="*/ 812974 w 1622226"/>
                <a:gd name="connsiteY9" fmla="*/ 1553022 h 1624086"/>
                <a:gd name="connsiteX10" fmla="*/ 77577 w 1622226"/>
                <a:gd name="connsiteY10" fmla="*/ 817625 h 1624086"/>
                <a:gd name="connsiteX11" fmla="*/ 812974 w 1622226"/>
                <a:gd name="connsiteY11" fmla="*/ 82228 h 1624086"/>
                <a:gd name="connsiteX12" fmla="*/ 1548371 w 1622226"/>
                <a:gd name="connsiteY12" fmla="*/ 817625 h 1624086"/>
                <a:gd name="connsiteX13" fmla="*/ 1465027 w 1622226"/>
                <a:gd name="connsiteY13" fmla="*/ 1160859 h 1624086"/>
                <a:gd name="connsiteX14" fmla="*/ 1465027 w 1622226"/>
                <a:gd name="connsiteY14" fmla="*/ 1161418 h 1624086"/>
                <a:gd name="connsiteX15" fmla="*/ 1462981 w 1622226"/>
                <a:gd name="connsiteY15" fmla="*/ 1171836 h 1624086"/>
                <a:gd name="connsiteX16" fmla="*/ 1498885 w 1622226"/>
                <a:gd name="connsiteY16" fmla="*/ 1207740 h 1624086"/>
                <a:gd name="connsiteX17" fmla="*/ 1532372 w 1622226"/>
                <a:gd name="connsiteY17" fmla="*/ 1184114 h 1624086"/>
                <a:gd name="connsiteX18" fmla="*/ 1532372 w 1622226"/>
                <a:gd name="connsiteY18" fmla="*/ 1184300 h 1624086"/>
                <a:gd name="connsiteX19" fmla="*/ 1624087 w 1622226"/>
                <a:gd name="connsiteY19" fmla="*/ 812043 h 16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22226" h="1624086">
                  <a:moveTo>
                    <a:pt x="1624087" y="812043"/>
                  </a:moveTo>
                  <a:cubicBezTo>
                    <a:pt x="1624087" y="363513"/>
                    <a:pt x="1260574" y="0"/>
                    <a:pt x="812044" y="0"/>
                  </a:cubicBezTo>
                  <a:cubicBezTo>
                    <a:pt x="363513" y="0"/>
                    <a:pt x="0" y="363513"/>
                    <a:pt x="0" y="812043"/>
                  </a:cubicBezTo>
                  <a:cubicBezTo>
                    <a:pt x="0" y="1260574"/>
                    <a:pt x="363513" y="1624087"/>
                    <a:pt x="812044" y="1624087"/>
                  </a:cubicBezTo>
                  <a:cubicBezTo>
                    <a:pt x="996218" y="1624087"/>
                    <a:pt x="1164766" y="1561393"/>
                    <a:pt x="1300944" y="1458144"/>
                  </a:cubicBezTo>
                  <a:cubicBezTo>
                    <a:pt x="1306525" y="1451818"/>
                    <a:pt x="1310246" y="1443633"/>
                    <a:pt x="1310246" y="1434517"/>
                  </a:cubicBezTo>
                  <a:cubicBezTo>
                    <a:pt x="1310246" y="1414611"/>
                    <a:pt x="1294061" y="1398612"/>
                    <a:pt x="1274155" y="1398612"/>
                  </a:cubicBezTo>
                  <a:cubicBezTo>
                    <a:pt x="1263923" y="1398612"/>
                    <a:pt x="1254621" y="1402705"/>
                    <a:pt x="1248110" y="1409588"/>
                  </a:cubicBezTo>
                  <a:lnTo>
                    <a:pt x="1247738" y="1409588"/>
                  </a:lnTo>
                  <a:cubicBezTo>
                    <a:pt x="1125885" y="1499257"/>
                    <a:pt x="975754" y="1553022"/>
                    <a:pt x="812974" y="1553022"/>
                  </a:cubicBezTo>
                  <a:cubicBezTo>
                    <a:pt x="406859" y="1553022"/>
                    <a:pt x="77577" y="1223739"/>
                    <a:pt x="77577" y="817625"/>
                  </a:cubicBezTo>
                  <a:cubicBezTo>
                    <a:pt x="77577" y="411510"/>
                    <a:pt x="406859" y="82228"/>
                    <a:pt x="812974" y="82228"/>
                  </a:cubicBezTo>
                  <a:cubicBezTo>
                    <a:pt x="1219088" y="82228"/>
                    <a:pt x="1548371" y="411510"/>
                    <a:pt x="1548371" y="817625"/>
                  </a:cubicBezTo>
                  <a:cubicBezTo>
                    <a:pt x="1548371" y="941710"/>
                    <a:pt x="1519349" y="1058354"/>
                    <a:pt x="1465027" y="1160859"/>
                  </a:cubicBezTo>
                  <a:lnTo>
                    <a:pt x="1465027" y="1161418"/>
                  </a:lnTo>
                  <a:cubicBezTo>
                    <a:pt x="1464097" y="1164766"/>
                    <a:pt x="1462981" y="1168115"/>
                    <a:pt x="1462981" y="1171836"/>
                  </a:cubicBezTo>
                  <a:cubicBezTo>
                    <a:pt x="1462981" y="1191741"/>
                    <a:pt x="1479166" y="1207740"/>
                    <a:pt x="1498885" y="1207740"/>
                  </a:cubicBezTo>
                  <a:cubicBezTo>
                    <a:pt x="1514326" y="1207740"/>
                    <a:pt x="1527349" y="1197880"/>
                    <a:pt x="1532372" y="1184114"/>
                  </a:cubicBezTo>
                  <a:lnTo>
                    <a:pt x="1532372" y="1184300"/>
                  </a:lnTo>
                  <a:cubicBezTo>
                    <a:pt x="1590043" y="1072865"/>
                    <a:pt x="1624087" y="946361"/>
                    <a:pt x="1624087" y="81204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-1121763" y="2851002"/>
              <a:ext cx="119063" cy="119063"/>
            </a:xfrm>
            <a:custGeom>
              <a:avLst/>
              <a:gdLst>
                <a:gd name="connsiteX0" fmla="*/ 0 w 119062"/>
                <a:gd name="connsiteY0" fmla="*/ 60008 h 119062"/>
                <a:gd name="connsiteX1" fmla="*/ 60007 w 119062"/>
                <a:gd name="connsiteY1" fmla="*/ 120015 h 119062"/>
                <a:gd name="connsiteX2" fmla="*/ 120015 w 119062"/>
                <a:gd name="connsiteY2" fmla="*/ 60008 h 119062"/>
                <a:gd name="connsiteX3" fmla="*/ 120015 w 119062"/>
                <a:gd name="connsiteY3" fmla="*/ 60008 h 119062"/>
                <a:gd name="connsiteX4" fmla="*/ 60007 w 119062"/>
                <a:gd name="connsiteY4" fmla="*/ 0 h 119062"/>
                <a:gd name="connsiteX5" fmla="*/ 0 w 119062"/>
                <a:gd name="connsiteY5" fmla="*/ 60008 h 119062"/>
                <a:gd name="connsiteX6" fmla="*/ 0 w 119062"/>
                <a:gd name="connsiteY6" fmla="*/ 60008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62" h="119062">
                  <a:moveTo>
                    <a:pt x="0" y="60008"/>
                  </a:moveTo>
                  <a:cubicBezTo>
                    <a:pt x="0" y="93345"/>
                    <a:pt x="26670" y="120015"/>
                    <a:pt x="60007" y="120015"/>
                  </a:cubicBezTo>
                  <a:cubicBezTo>
                    <a:pt x="93345" y="120015"/>
                    <a:pt x="120015" y="93345"/>
                    <a:pt x="120015" y="60008"/>
                  </a:cubicBezTo>
                  <a:cubicBezTo>
                    <a:pt x="120015" y="60008"/>
                    <a:pt x="120015" y="60008"/>
                    <a:pt x="120015" y="60008"/>
                  </a:cubicBezTo>
                  <a:cubicBezTo>
                    <a:pt x="120015" y="26670"/>
                    <a:pt x="93345" y="0"/>
                    <a:pt x="60007" y="0"/>
                  </a:cubicBezTo>
                  <a:cubicBezTo>
                    <a:pt x="26670" y="0"/>
                    <a:pt x="0" y="26670"/>
                    <a:pt x="0" y="60008"/>
                  </a:cubicBezTo>
                  <a:cubicBezTo>
                    <a:pt x="0" y="60008"/>
                    <a:pt x="0" y="60008"/>
                    <a:pt x="0" y="6000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-1350616" y="2071857"/>
              <a:ext cx="602754" cy="706934"/>
            </a:xfrm>
            <a:custGeom>
              <a:avLst/>
              <a:gdLst>
                <a:gd name="connsiteX0" fmla="*/ 434593 w 602753"/>
                <a:gd name="connsiteY0" fmla="*/ 459105 h 706933"/>
                <a:gd name="connsiteX1" fmla="*/ 603185 w 602753"/>
                <a:gd name="connsiteY1" fmla="*/ 246698 h 706933"/>
                <a:gd name="connsiteX2" fmla="*/ 298385 w 602753"/>
                <a:gd name="connsiteY2" fmla="*/ 0 h 706933"/>
                <a:gd name="connsiteX3" fmla="*/ 12635 w 602753"/>
                <a:gd name="connsiteY3" fmla="*/ 186690 h 706933"/>
                <a:gd name="connsiteX4" fmla="*/ 3110 w 602753"/>
                <a:gd name="connsiteY4" fmla="*/ 290513 h 706933"/>
                <a:gd name="connsiteX5" fmla="*/ 50735 w 602753"/>
                <a:gd name="connsiteY5" fmla="*/ 320993 h 706933"/>
                <a:gd name="connsiteX6" fmla="*/ 81215 w 602753"/>
                <a:gd name="connsiteY6" fmla="*/ 273368 h 706933"/>
                <a:gd name="connsiteX7" fmla="*/ 87883 w 602753"/>
                <a:gd name="connsiteY7" fmla="*/ 214313 h 706933"/>
                <a:gd name="connsiteX8" fmla="*/ 298385 w 602753"/>
                <a:gd name="connsiteY8" fmla="*/ 80962 h 706933"/>
                <a:gd name="connsiteX9" fmla="*/ 523175 w 602753"/>
                <a:gd name="connsiteY9" fmla="*/ 247650 h 706933"/>
                <a:gd name="connsiteX10" fmla="*/ 399350 w 602753"/>
                <a:gd name="connsiteY10" fmla="*/ 388620 h 706933"/>
                <a:gd name="connsiteX11" fmla="*/ 248855 w 602753"/>
                <a:gd name="connsiteY11" fmla="*/ 568643 h 706933"/>
                <a:gd name="connsiteX12" fmla="*/ 248855 w 602753"/>
                <a:gd name="connsiteY12" fmla="*/ 667703 h 706933"/>
                <a:gd name="connsiteX13" fmla="*/ 288860 w 602753"/>
                <a:gd name="connsiteY13" fmla="*/ 707708 h 706933"/>
                <a:gd name="connsiteX14" fmla="*/ 328865 w 602753"/>
                <a:gd name="connsiteY14" fmla="*/ 667703 h 706933"/>
                <a:gd name="connsiteX15" fmla="*/ 328865 w 602753"/>
                <a:gd name="connsiteY15" fmla="*/ 568643 h 706933"/>
                <a:gd name="connsiteX16" fmla="*/ 434593 w 602753"/>
                <a:gd name="connsiteY16" fmla="*/ 459105 h 70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2753" h="706933">
                  <a:moveTo>
                    <a:pt x="434593" y="459105"/>
                  </a:moveTo>
                  <a:cubicBezTo>
                    <a:pt x="509840" y="421005"/>
                    <a:pt x="603185" y="374333"/>
                    <a:pt x="603185" y="246698"/>
                  </a:cubicBezTo>
                  <a:cubicBezTo>
                    <a:pt x="603185" y="100965"/>
                    <a:pt x="478408" y="0"/>
                    <a:pt x="298385" y="0"/>
                  </a:cubicBezTo>
                  <a:cubicBezTo>
                    <a:pt x="167893" y="0"/>
                    <a:pt x="52640" y="75248"/>
                    <a:pt x="12635" y="186690"/>
                  </a:cubicBezTo>
                  <a:cubicBezTo>
                    <a:pt x="3110" y="212407"/>
                    <a:pt x="-4510" y="255270"/>
                    <a:pt x="3110" y="290513"/>
                  </a:cubicBezTo>
                  <a:cubicBezTo>
                    <a:pt x="7873" y="312420"/>
                    <a:pt x="29780" y="325755"/>
                    <a:pt x="50735" y="320993"/>
                  </a:cubicBezTo>
                  <a:cubicBezTo>
                    <a:pt x="72643" y="316230"/>
                    <a:pt x="85978" y="294323"/>
                    <a:pt x="81215" y="273368"/>
                  </a:cubicBezTo>
                  <a:cubicBezTo>
                    <a:pt x="78358" y="259080"/>
                    <a:pt x="80263" y="233363"/>
                    <a:pt x="87883" y="214313"/>
                  </a:cubicBezTo>
                  <a:cubicBezTo>
                    <a:pt x="111695" y="147638"/>
                    <a:pt x="186943" y="80962"/>
                    <a:pt x="298385" y="80962"/>
                  </a:cubicBezTo>
                  <a:cubicBezTo>
                    <a:pt x="430783" y="80962"/>
                    <a:pt x="523175" y="149543"/>
                    <a:pt x="523175" y="247650"/>
                  </a:cubicBezTo>
                  <a:cubicBezTo>
                    <a:pt x="523175" y="321945"/>
                    <a:pt x="476503" y="349568"/>
                    <a:pt x="399350" y="388620"/>
                  </a:cubicBezTo>
                  <a:cubicBezTo>
                    <a:pt x="332675" y="422910"/>
                    <a:pt x="248855" y="464820"/>
                    <a:pt x="248855" y="568643"/>
                  </a:cubicBezTo>
                  <a:lnTo>
                    <a:pt x="248855" y="667703"/>
                  </a:lnTo>
                  <a:cubicBezTo>
                    <a:pt x="248855" y="689610"/>
                    <a:pt x="266953" y="707708"/>
                    <a:pt x="288860" y="707708"/>
                  </a:cubicBezTo>
                  <a:cubicBezTo>
                    <a:pt x="310768" y="707708"/>
                    <a:pt x="328865" y="689610"/>
                    <a:pt x="328865" y="667703"/>
                  </a:cubicBezTo>
                  <a:lnTo>
                    <a:pt x="328865" y="568643"/>
                  </a:lnTo>
                  <a:cubicBezTo>
                    <a:pt x="327913" y="515303"/>
                    <a:pt x="366965" y="492442"/>
                    <a:pt x="434593" y="45910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>
                      <a:alpha val="30000"/>
                    </a:schemeClr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>
                    <a:alpha val="30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成果展示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存在问题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未来计划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496490" y="2500314"/>
            <a:ext cx="5214931" cy="18145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718105" y="2716498"/>
            <a:ext cx="4771700" cy="1411892"/>
            <a:chOff x="714828" y="1881510"/>
            <a:chExt cx="4771700" cy="1411892"/>
          </a:xfrm>
        </p:grpSpPr>
        <p:sp>
          <p:nvSpPr>
            <p:cNvPr id="12" name="文本框 11"/>
            <p:cNvSpPr txBox="1"/>
            <p:nvPr/>
          </p:nvSpPr>
          <p:spPr>
            <a:xfrm>
              <a:off x="714828" y="1881510"/>
              <a:ext cx="2513330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swift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学习不够</a:t>
              </a:r>
              <a:endParaRPr lang="zh-CN" altLang="en-US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4828" y="2242477"/>
              <a:ext cx="4771700" cy="1050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60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swift</a:t>
              </a:r>
              <a:r>
                <a:rPr lang="zh-CN" altLang="en-US" sz="160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常见的</a:t>
              </a:r>
              <a:r>
                <a:rPr lang="en-US" altLang="zh-CN" sz="160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高级语法的学习和应用</a:t>
              </a:r>
              <a:r>
                <a:rPr lang="zh-CN" altLang="en-US" sz="160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不够</a:t>
              </a:r>
              <a:r>
                <a:rPr lang="en-US" altLang="zh-CN" sz="160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，swift高级语法，高级函数，能增加</a:t>
              </a:r>
              <a:r>
                <a:rPr lang="zh-CN" altLang="en-US" sz="160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代码</a:t>
              </a:r>
              <a:r>
                <a:rPr lang="en-US" altLang="zh-CN" sz="160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的健壮性，减少代码量</a:t>
              </a:r>
              <a:r>
                <a:rPr lang="zh-CN" altLang="en-US" sz="160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，减少出错的几率</a:t>
              </a:r>
              <a:endParaRPr lang="zh-CN" altLang="en-US" sz="160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54144" y="3857550"/>
            <a:ext cx="457276" cy="457276"/>
            <a:chOff x="5247908" y="3162300"/>
            <a:chExt cx="457276" cy="457276"/>
          </a:xfrm>
        </p:grpSpPr>
        <p:sp>
          <p:nvSpPr>
            <p:cNvPr id="26" name="矩形 25"/>
            <p:cNvSpPr/>
            <p:nvPr/>
          </p:nvSpPr>
          <p:spPr>
            <a:xfrm>
              <a:off x="5247908" y="3162300"/>
              <a:ext cx="457276" cy="45727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图形 14"/>
            <p:cNvSpPr/>
            <p:nvPr/>
          </p:nvSpPr>
          <p:spPr>
            <a:xfrm>
              <a:off x="5357766" y="3232448"/>
              <a:ext cx="237561" cy="316980"/>
            </a:xfrm>
            <a:custGeom>
              <a:avLst/>
              <a:gdLst>
                <a:gd name="connsiteX0" fmla="*/ 1269999 w 1268759"/>
                <a:gd name="connsiteY0" fmla="*/ 635461 h 1692919"/>
                <a:gd name="connsiteX1" fmla="*/ 635461 w 1268759"/>
                <a:gd name="connsiteY1" fmla="*/ 0 h 1692919"/>
                <a:gd name="connsiteX2" fmla="*/ 0 w 1268759"/>
                <a:gd name="connsiteY2" fmla="*/ 634540 h 1692919"/>
                <a:gd name="connsiteX3" fmla="*/ 370417 w 1268759"/>
                <a:gd name="connsiteY3" fmla="*/ 1212253 h 1692919"/>
                <a:gd name="connsiteX4" fmla="*/ 370417 w 1268759"/>
                <a:gd name="connsiteY4" fmla="*/ 1587961 h 1692919"/>
                <a:gd name="connsiteX5" fmla="*/ 476250 w 1268759"/>
                <a:gd name="connsiteY5" fmla="*/ 1693794 h 1692919"/>
                <a:gd name="connsiteX6" fmla="*/ 793749 w 1268759"/>
                <a:gd name="connsiteY6" fmla="*/ 1693794 h 1692919"/>
                <a:gd name="connsiteX7" fmla="*/ 899582 w 1268759"/>
                <a:gd name="connsiteY7" fmla="*/ 1587961 h 1692919"/>
                <a:gd name="connsiteX8" fmla="*/ 899582 w 1268759"/>
                <a:gd name="connsiteY8" fmla="*/ 1212253 h 1692919"/>
                <a:gd name="connsiteX9" fmla="*/ 1269999 w 1268759"/>
                <a:gd name="connsiteY9" fmla="*/ 635461 h 1692919"/>
                <a:gd name="connsiteX10" fmla="*/ 793749 w 1268759"/>
                <a:gd name="connsiteY10" fmla="*/ 1535045 h 1692919"/>
                <a:gd name="connsiteX11" fmla="*/ 740833 w 1268759"/>
                <a:gd name="connsiteY11" fmla="*/ 1587961 h 1692919"/>
                <a:gd name="connsiteX12" fmla="*/ 529166 w 1268759"/>
                <a:gd name="connsiteY12" fmla="*/ 1587961 h 1692919"/>
                <a:gd name="connsiteX13" fmla="*/ 476250 w 1268759"/>
                <a:gd name="connsiteY13" fmla="*/ 1535045 h 1692919"/>
                <a:gd name="connsiteX14" fmla="*/ 476250 w 1268759"/>
                <a:gd name="connsiteY14" fmla="*/ 1429211 h 1692919"/>
                <a:gd name="connsiteX15" fmla="*/ 529166 w 1268759"/>
                <a:gd name="connsiteY15" fmla="*/ 1376293 h 1692919"/>
                <a:gd name="connsiteX16" fmla="*/ 740833 w 1268759"/>
                <a:gd name="connsiteY16" fmla="*/ 1376293 h 1692919"/>
                <a:gd name="connsiteX17" fmla="*/ 793749 w 1268759"/>
                <a:gd name="connsiteY17" fmla="*/ 1429211 h 1692919"/>
                <a:gd name="connsiteX18" fmla="*/ 793749 w 1268759"/>
                <a:gd name="connsiteY18" fmla="*/ 1535045 h 1692919"/>
                <a:gd name="connsiteX19" fmla="*/ 793749 w 1268759"/>
                <a:gd name="connsiteY19" fmla="*/ 1140340 h 1692919"/>
                <a:gd name="connsiteX20" fmla="*/ 793749 w 1268759"/>
                <a:gd name="connsiteY20" fmla="*/ 1270462 h 1692919"/>
                <a:gd name="connsiteX21" fmla="*/ 476250 w 1268759"/>
                <a:gd name="connsiteY21" fmla="*/ 1270462 h 1692919"/>
                <a:gd name="connsiteX22" fmla="*/ 476250 w 1268759"/>
                <a:gd name="connsiteY22" fmla="*/ 1140340 h 1692919"/>
                <a:gd name="connsiteX23" fmla="*/ 130206 w 1268759"/>
                <a:gd name="connsiteY23" fmla="*/ 476797 h 1692919"/>
                <a:gd name="connsiteX24" fmla="*/ 793749 w 1268759"/>
                <a:gd name="connsiteY24" fmla="*/ 130753 h 1692919"/>
                <a:gd name="connsiteX25" fmla="*/ 1139793 w 1268759"/>
                <a:gd name="connsiteY25" fmla="*/ 794296 h 1692919"/>
                <a:gd name="connsiteX26" fmla="*/ 793749 w 1268759"/>
                <a:gd name="connsiteY26" fmla="*/ 1140340 h 169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8759" h="1692919">
                  <a:moveTo>
                    <a:pt x="1269999" y="635461"/>
                  </a:moveTo>
                  <a:cubicBezTo>
                    <a:pt x="1270254" y="284760"/>
                    <a:pt x="986161" y="255"/>
                    <a:pt x="635461" y="0"/>
                  </a:cubicBezTo>
                  <a:cubicBezTo>
                    <a:pt x="284760" y="-254"/>
                    <a:pt x="255" y="283839"/>
                    <a:pt x="0" y="634540"/>
                  </a:cubicBezTo>
                  <a:cubicBezTo>
                    <a:pt x="-180" y="882993"/>
                    <a:pt x="144557" y="1108730"/>
                    <a:pt x="370417" y="1212253"/>
                  </a:cubicBezTo>
                  <a:lnTo>
                    <a:pt x="370417" y="1587961"/>
                  </a:lnTo>
                  <a:cubicBezTo>
                    <a:pt x="370417" y="1646411"/>
                    <a:pt x="417800" y="1693794"/>
                    <a:pt x="476250" y="1693794"/>
                  </a:cubicBezTo>
                  <a:lnTo>
                    <a:pt x="793749" y="1693794"/>
                  </a:lnTo>
                  <a:cubicBezTo>
                    <a:pt x="852199" y="1693794"/>
                    <a:pt x="899582" y="1646411"/>
                    <a:pt x="899582" y="1587961"/>
                  </a:cubicBezTo>
                  <a:lnTo>
                    <a:pt x="899582" y="1212253"/>
                  </a:lnTo>
                  <a:cubicBezTo>
                    <a:pt x="1125202" y="1108942"/>
                    <a:pt x="1269912" y="883609"/>
                    <a:pt x="1269999" y="635461"/>
                  </a:cubicBezTo>
                  <a:close/>
                  <a:moveTo>
                    <a:pt x="793749" y="1535045"/>
                  </a:moveTo>
                  <a:cubicBezTo>
                    <a:pt x="793749" y="1564269"/>
                    <a:pt x="770057" y="1587961"/>
                    <a:pt x="740833" y="1587961"/>
                  </a:cubicBezTo>
                  <a:lnTo>
                    <a:pt x="529166" y="1587961"/>
                  </a:lnTo>
                  <a:cubicBezTo>
                    <a:pt x="499942" y="1587961"/>
                    <a:pt x="476250" y="1564269"/>
                    <a:pt x="476250" y="1535045"/>
                  </a:cubicBezTo>
                  <a:lnTo>
                    <a:pt x="476250" y="1429211"/>
                  </a:lnTo>
                  <a:cubicBezTo>
                    <a:pt x="476250" y="1399987"/>
                    <a:pt x="499942" y="1376293"/>
                    <a:pt x="529166" y="1376293"/>
                  </a:cubicBezTo>
                  <a:lnTo>
                    <a:pt x="740833" y="1376293"/>
                  </a:lnTo>
                  <a:cubicBezTo>
                    <a:pt x="770057" y="1376293"/>
                    <a:pt x="793749" y="1399985"/>
                    <a:pt x="793749" y="1429211"/>
                  </a:cubicBezTo>
                  <a:lnTo>
                    <a:pt x="793749" y="1535045"/>
                  </a:lnTo>
                  <a:close/>
                  <a:moveTo>
                    <a:pt x="793749" y="1140340"/>
                  </a:moveTo>
                  <a:lnTo>
                    <a:pt x="793749" y="1270462"/>
                  </a:lnTo>
                  <a:lnTo>
                    <a:pt x="476250" y="1270462"/>
                  </a:lnTo>
                  <a:lnTo>
                    <a:pt x="476250" y="1140340"/>
                  </a:lnTo>
                  <a:cubicBezTo>
                    <a:pt x="197460" y="1052663"/>
                    <a:pt x="42532" y="755585"/>
                    <a:pt x="130206" y="476797"/>
                  </a:cubicBezTo>
                  <a:cubicBezTo>
                    <a:pt x="217883" y="198006"/>
                    <a:pt x="514960" y="43078"/>
                    <a:pt x="793749" y="130753"/>
                  </a:cubicBezTo>
                  <a:cubicBezTo>
                    <a:pt x="1072539" y="218429"/>
                    <a:pt x="1227468" y="515507"/>
                    <a:pt x="1139793" y="794296"/>
                  </a:cubicBezTo>
                  <a:cubicBezTo>
                    <a:pt x="1087915" y="959257"/>
                    <a:pt x="958710" y="1088462"/>
                    <a:pt x="793749" y="114034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 flipH="1">
            <a:off x="6591705" y="4315109"/>
            <a:ext cx="4771700" cy="1411892"/>
            <a:chOff x="714828" y="1881510"/>
            <a:chExt cx="4771700" cy="1411892"/>
          </a:xfrm>
        </p:grpSpPr>
        <p:sp>
          <p:nvSpPr>
            <p:cNvPr id="41" name="文本框 40"/>
            <p:cNvSpPr txBox="1"/>
            <p:nvPr/>
          </p:nvSpPr>
          <p:spPr>
            <a:xfrm>
              <a:off x="714828" y="1881510"/>
              <a:ext cx="2275205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代码的复用性不够</a:t>
              </a:r>
              <a:endParaRPr lang="zh-CN" altLang="en-US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14828" y="2242477"/>
              <a:ext cx="4771700" cy="1050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目前三个项目虽然用了组件化，但是三个项目相同的逻辑还是写了三份，可以修改设计模式，例如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MVVM+RxSwift</a:t>
              </a: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，拆分逻辑层和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UI</a:t>
              </a: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，等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6148625" y="2500630"/>
            <a:ext cx="5214931" cy="1814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6370240" y="2716814"/>
            <a:ext cx="4771700" cy="1411892"/>
            <a:chOff x="714828" y="1881510"/>
            <a:chExt cx="4771700" cy="1411892"/>
          </a:xfrm>
        </p:grpSpPr>
        <p:sp>
          <p:nvSpPr>
            <p:cNvPr id="45" name="文本框 44"/>
            <p:cNvSpPr txBox="1"/>
            <p:nvPr/>
          </p:nvSpPr>
          <p:spPr>
            <a:xfrm>
              <a:off x="714828" y="1881510"/>
              <a:ext cx="4770755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代码的拓展性不够</a:t>
              </a:r>
              <a:endParaRPr lang="zh-CN" altLang="en-US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14828" y="2242477"/>
              <a:ext cx="4771700" cy="1050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拓展性，最实际的应用就在不改变上层调用的基础上，增加新的类型，减少调用逻辑的修改，减少出错几率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906279" y="2500630"/>
            <a:ext cx="457276" cy="457276"/>
            <a:chOff x="-1035245" y="3784565"/>
            <a:chExt cx="457276" cy="457276"/>
          </a:xfrm>
        </p:grpSpPr>
        <p:sp>
          <p:nvSpPr>
            <p:cNvPr id="29" name="矩形 28"/>
            <p:cNvSpPr/>
            <p:nvPr/>
          </p:nvSpPr>
          <p:spPr>
            <a:xfrm>
              <a:off x="-1035245" y="3784565"/>
              <a:ext cx="457276" cy="4572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图形 20"/>
            <p:cNvSpPr/>
            <p:nvPr/>
          </p:nvSpPr>
          <p:spPr>
            <a:xfrm>
              <a:off x="-942610" y="3853189"/>
              <a:ext cx="272006" cy="320029"/>
            </a:xfrm>
            <a:custGeom>
              <a:avLst/>
              <a:gdLst>
                <a:gd name="connsiteX0" fmla="*/ 734219 w 1348754"/>
                <a:gd name="connsiteY0" fmla="*/ 1426160 h 1586879"/>
                <a:gd name="connsiteX1" fmla="*/ 734219 w 1348754"/>
                <a:gd name="connsiteY1" fmla="*/ 1527970 h 1586879"/>
                <a:gd name="connsiteX2" fmla="*/ 674688 w 1348754"/>
                <a:gd name="connsiteY2" fmla="*/ 1587501 h 1586879"/>
                <a:gd name="connsiteX3" fmla="*/ 615157 w 1348754"/>
                <a:gd name="connsiteY3" fmla="*/ 1527970 h 1586879"/>
                <a:gd name="connsiteX4" fmla="*/ 615157 w 1348754"/>
                <a:gd name="connsiteY4" fmla="*/ 1426159 h 1586879"/>
                <a:gd name="connsiteX5" fmla="*/ 0 w 1348754"/>
                <a:gd name="connsiteY5" fmla="*/ 754062 h 1586879"/>
                <a:gd name="connsiteX6" fmla="*/ 0 w 1348754"/>
                <a:gd name="connsiteY6" fmla="*/ 714373 h 1586879"/>
                <a:gd name="connsiteX7" fmla="*/ 59531 w 1348754"/>
                <a:gd name="connsiteY7" fmla="*/ 654842 h 1586879"/>
                <a:gd name="connsiteX8" fmla="*/ 119063 w 1348754"/>
                <a:gd name="connsiteY8" fmla="*/ 714373 h 1586879"/>
                <a:gd name="connsiteX9" fmla="*/ 119063 w 1348754"/>
                <a:gd name="connsiteY9" fmla="*/ 754062 h 1586879"/>
                <a:gd name="connsiteX10" fmla="*/ 674688 w 1348754"/>
                <a:gd name="connsiteY10" fmla="*/ 1309686 h 1586879"/>
                <a:gd name="connsiteX11" fmla="*/ 1230314 w 1348754"/>
                <a:gd name="connsiteY11" fmla="*/ 754062 h 1586879"/>
                <a:gd name="connsiteX12" fmla="*/ 1230314 w 1348754"/>
                <a:gd name="connsiteY12" fmla="*/ 714373 h 1586879"/>
                <a:gd name="connsiteX13" fmla="*/ 1289845 w 1348754"/>
                <a:gd name="connsiteY13" fmla="*/ 654842 h 1586879"/>
                <a:gd name="connsiteX14" fmla="*/ 1349376 w 1348754"/>
                <a:gd name="connsiteY14" fmla="*/ 714373 h 1586879"/>
                <a:gd name="connsiteX15" fmla="*/ 1349376 w 1348754"/>
                <a:gd name="connsiteY15" fmla="*/ 754062 h 1586879"/>
                <a:gd name="connsiteX16" fmla="*/ 734219 w 1348754"/>
                <a:gd name="connsiteY16" fmla="*/ 1426159 h 1586879"/>
                <a:gd name="connsiteX17" fmla="*/ 277814 w 1348754"/>
                <a:gd name="connsiteY17" fmla="*/ 396692 h 1586879"/>
                <a:gd name="connsiteX18" fmla="*/ 674688 w 1348754"/>
                <a:gd name="connsiteY18" fmla="*/ 0 h 1586879"/>
                <a:gd name="connsiteX19" fmla="*/ 1071563 w 1348754"/>
                <a:gd name="connsiteY19" fmla="*/ 396692 h 1586879"/>
                <a:gd name="connsiteX20" fmla="*/ 1071563 w 1348754"/>
                <a:gd name="connsiteY20" fmla="*/ 754246 h 1586879"/>
                <a:gd name="connsiteX21" fmla="*/ 674688 w 1348754"/>
                <a:gd name="connsiteY21" fmla="*/ 1150938 h 1586879"/>
                <a:gd name="connsiteX22" fmla="*/ 277814 w 1348754"/>
                <a:gd name="connsiteY22" fmla="*/ 754246 h 1586879"/>
                <a:gd name="connsiteX23" fmla="*/ 277814 w 1348754"/>
                <a:gd name="connsiteY23" fmla="*/ 396692 h 1586879"/>
                <a:gd name="connsiteX24" fmla="*/ 396876 w 1348754"/>
                <a:gd name="connsiteY24" fmla="*/ 396692 h 1586879"/>
                <a:gd name="connsiteX25" fmla="*/ 396876 w 1348754"/>
                <a:gd name="connsiteY25" fmla="*/ 754246 h 1586879"/>
                <a:gd name="connsiteX26" fmla="*/ 674688 w 1348754"/>
                <a:gd name="connsiteY26" fmla="*/ 1031876 h 1586879"/>
                <a:gd name="connsiteX27" fmla="*/ 952500 w 1348754"/>
                <a:gd name="connsiteY27" fmla="*/ 754246 h 1586879"/>
                <a:gd name="connsiteX28" fmla="*/ 952500 w 1348754"/>
                <a:gd name="connsiteY28" fmla="*/ 396692 h 1586879"/>
                <a:gd name="connsiteX29" fmla="*/ 674688 w 1348754"/>
                <a:gd name="connsiteY29" fmla="*/ 119062 h 1586879"/>
                <a:gd name="connsiteX30" fmla="*/ 396876 w 1348754"/>
                <a:gd name="connsiteY30" fmla="*/ 396692 h 158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8754" h="1586879">
                  <a:moveTo>
                    <a:pt x="734219" y="1426160"/>
                  </a:moveTo>
                  <a:lnTo>
                    <a:pt x="734219" y="1527970"/>
                  </a:lnTo>
                  <a:cubicBezTo>
                    <a:pt x="734219" y="1560848"/>
                    <a:pt x="707566" y="1587501"/>
                    <a:pt x="674688" y="1587501"/>
                  </a:cubicBezTo>
                  <a:cubicBezTo>
                    <a:pt x="641810" y="1587501"/>
                    <a:pt x="615157" y="1560848"/>
                    <a:pt x="615157" y="1527970"/>
                  </a:cubicBezTo>
                  <a:lnTo>
                    <a:pt x="615157" y="1426159"/>
                  </a:lnTo>
                  <a:cubicBezTo>
                    <a:pt x="270421" y="1396021"/>
                    <a:pt x="0" y="1106621"/>
                    <a:pt x="0" y="754062"/>
                  </a:cubicBezTo>
                  <a:lnTo>
                    <a:pt x="0" y="714373"/>
                  </a:lnTo>
                  <a:cubicBezTo>
                    <a:pt x="0" y="681495"/>
                    <a:pt x="26653" y="654842"/>
                    <a:pt x="59531" y="654842"/>
                  </a:cubicBezTo>
                  <a:cubicBezTo>
                    <a:pt x="92409" y="654842"/>
                    <a:pt x="119063" y="681495"/>
                    <a:pt x="119063" y="714373"/>
                  </a:cubicBezTo>
                  <a:lnTo>
                    <a:pt x="119063" y="754062"/>
                  </a:lnTo>
                  <a:cubicBezTo>
                    <a:pt x="119063" y="1060925"/>
                    <a:pt x="367825" y="1309686"/>
                    <a:pt x="674688" y="1309686"/>
                  </a:cubicBezTo>
                  <a:cubicBezTo>
                    <a:pt x="981551" y="1309686"/>
                    <a:pt x="1230314" y="1060925"/>
                    <a:pt x="1230314" y="754062"/>
                  </a:cubicBezTo>
                  <a:lnTo>
                    <a:pt x="1230314" y="714373"/>
                  </a:lnTo>
                  <a:cubicBezTo>
                    <a:pt x="1230314" y="681495"/>
                    <a:pt x="1256967" y="654842"/>
                    <a:pt x="1289845" y="654842"/>
                  </a:cubicBezTo>
                  <a:cubicBezTo>
                    <a:pt x="1322723" y="654842"/>
                    <a:pt x="1349376" y="681495"/>
                    <a:pt x="1349376" y="714373"/>
                  </a:cubicBezTo>
                  <a:lnTo>
                    <a:pt x="1349376" y="754062"/>
                  </a:lnTo>
                  <a:cubicBezTo>
                    <a:pt x="1349376" y="1106621"/>
                    <a:pt x="1078956" y="1396021"/>
                    <a:pt x="734219" y="1426159"/>
                  </a:cubicBezTo>
                  <a:close/>
                  <a:moveTo>
                    <a:pt x="277814" y="396692"/>
                  </a:moveTo>
                  <a:cubicBezTo>
                    <a:pt x="277814" y="177585"/>
                    <a:pt x="455479" y="0"/>
                    <a:pt x="674688" y="0"/>
                  </a:cubicBezTo>
                  <a:cubicBezTo>
                    <a:pt x="893806" y="0"/>
                    <a:pt x="1071563" y="177732"/>
                    <a:pt x="1071563" y="396692"/>
                  </a:cubicBezTo>
                  <a:lnTo>
                    <a:pt x="1071563" y="754246"/>
                  </a:lnTo>
                  <a:cubicBezTo>
                    <a:pt x="1071563" y="973353"/>
                    <a:pt x="893897" y="1150938"/>
                    <a:pt x="674688" y="1150938"/>
                  </a:cubicBezTo>
                  <a:cubicBezTo>
                    <a:pt x="455570" y="1150938"/>
                    <a:pt x="277814" y="973206"/>
                    <a:pt x="277814" y="754246"/>
                  </a:cubicBezTo>
                  <a:lnTo>
                    <a:pt x="277814" y="396692"/>
                  </a:lnTo>
                  <a:close/>
                  <a:moveTo>
                    <a:pt x="396876" y="396692"/>
                  </a:moveTo>
                  <a:lnTo>
                    <a:pt x="396876" y="754246"/>
                  </a:lnTo>
                  <a:cubicBezTo>
                    <a:pt x="396876" y="907446"/>
                    <a:pt x="521321" y="1031876"/>
                    <a:pt x="674688" y="1031876"/>
                  </a:cubicBezTo>
                  <a:cubicBezTo>
                    <a:pt x="828152" y="1031876"/>
                    <a:pt x="952500" y="907586"/>
                    <a:pt x="952500" y="754246"/>
                  </a:cubicBezTo>
                  <a:lnTo>
                    <a:pt x="952500" y="396692"/>
                  </a:lnTo>
                  <a:cubicBezTo>
                    <a:pt x="952500" y="243492"/>
                    <a:pt x="828054" y="119062"/>
                    <a:pt x="674688" y="119062"/>
                  </a:cubicBezTo>
                  <a:cubicBezTo>
                    <a:pt x="521224" y="119062"/>
                    <a:pt x="396876" y="243353"/>
                    <a:pt x="396876" y="396692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065655" y="5316220"/>
            <a:ext cx="1937385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  <a:hlinkClick r:id="rId1" action="ppaction://hlinkfile"/>
              </a:rPr>
              <a:t>Mogo iOS代码规范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70320" y="5391785"/>
            <a:ext cx="9956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  <a:hlinkClick r:id="rId2" action="ppaction://hlinkfile"/>
              </a:rPr>
              <a:t>设计模式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6298" y="0"/>
            <a:ext cx="12208298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07991" y="3429749"/>
            <a:ext cx="2376019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未来计划</a:t>
            </a:r>
            <a:endParaRPr lang="zh-CN" altLang="en-US" sz="3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79383" y="4303226"/>
            <a:ext cx="4233234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  <a:sym typeface="+mn-ea"/>
              </a:rPr>
              <a:t>Future plan</a:t>
            </a:r>
            <a:endParaRPr lang="en-US" altLang="zh-CN" sz="2400" dirty="0">
              <a:solidFill>
                <a:schemeClr val="bg2"/>
              </a:solidFill>
              <a:latin typeface="+mj-lt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464629" y="2029437"/>
            <a:ext cx="1262742" cy="1262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dirty="0">
                <a:solidFill>
                  <a:schemeClr val="accent3"/>
                </a:solidFill>
              </a:rPr>
              <a:t>04</a:t>
            </a:r>
            <a:endParaRPr lang="zh-CN" altLang="en-US" sz="3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>
                      <a:alpha val="30000"/>
                    </a:schemeClr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>
                    <a:alpha val="30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成果展示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存在问题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未来计划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4549443" y="1797844"/>
            <a:ext cx="7642557" cy="39830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844"/>
            <a:ext cx="4549443" cy="3983037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4965700" y="2136775"/>
            <a:ext cx="6592570" cy="2893365"/>
            <a:chOff x="5009335" y="2232753"/>
            <a:chExt cx="3302836" cy="763310"/>
          </a:xfrm>
        </p:grpSpPr>
        <p:grpSp>
          <p:nvGrpSpPr>
            <p:cNvPr id="37" name="组合 36"/>
            <p:cNvGrpSpPr/>
            <p:nvPr/>
          </p:nvGrpSpPr>
          <p:grpSpPr>
            <a:xfrm>
              <a:off x="6482114" y="2232753"/>
              <a:ext cx="356625" cy="213925"/>
              <a:chOff x="7824614" y="3283877"/>
              <a:chExt cx="1597965" cy="958559"/>
            </a:xfrm>
          </p:grpSpPr>
          <p:sp>
            <p:nvSpPr>
              <p:cNvPr id="23" name="任意多边形: 形状 22"/>
              <p:cNvSpPr/>
              <p:nvPr/>
            </p:nvSpPr>
            <p:spPr>
              <a:xfrm>
                <a:off x="8125391" y="3542846"/>
                <a:ext cx="999263" cy="526194"/>
              </a:xfrm>
              <a:custGeom>
                <a:avLst/>
                <a:gdLst>
                  <a:gd name="connsiteX0" fmla="*/ 149952 w 999008"/>
                  <a:gd name="connsiteY0" fmla="*/ 299915 h 699492"/>
                  <a:gd name="connsiteX1" fmla="*/ 49988 w 999008"/>
                  <a:gd name="connsiteY1" fmla="*/ 299915 h 699492"/>
                  <a:gd name="connsiteX2" fmla="*/ 0 w 999008"/>
                  <a:gd name="connsiteY2" fmla="*/ 349891 h 699492"/>
                  <a:gd name="connsiteX3" fmla="*/ 49988 w 999008"/>
                  <a:gd name="connsiteY3" fmla="*/ 399879 h 699492"/>
                  <a:gd name="connsiteX4" fmla="*/ 149961 w 999008"/>
                  <a:gd name="connsiteY4" fmla="*/ 399879 h 699492"/>
                  <a:gd name="connsiteX5" fmla="*/ 199949 w 999008"/>
                  <a:gd name="connsiteY5" fmla="*/ 349891 h 699492"/>
                  <a:gd name="connsiteX6" fmla="*/ 149952 w 999008"/>
                  <a:gd name="connsiteY6" fmla="*/ 299915 h 699492"/>
                  <a:gd name="connsiteX7" fmla="*/ 149952 w 999008"/>
                  <a:gd name="connsiteY7" fmla="*/ 0 h 699492"/>
                  <a:gd name="connsiteX8" fmla="*/ 49988 w 999008"/>
                  <a:gd name="connsiteY8" fmla="*/ 0 h 699492"/>
                  <a:gd name="connsiteX9" fmla="*/ 0 w 999008"/>
                  <a:gd name="connsiteY9" fmla="*/ 49988 h 699492"/>
                  <a:gd name="connsiteX10" fmla="*/ 49988 w 999008"/>
                  <a:gd name="connsiteY10" fmla="*/ 99975 h 699492"/>
                  <a:gd name="connsiteX11" fmla="*/ 149961 w 999008"/>
                  <a:gd name="connsiteY11" fmla="*/ 99975 h 699492"/>
                  <a:gd name="connsiteX12" fmla="*/ 199949 w 999008"/>
                  <a:gd name="connsiteY12" fmla="*/ 49988 h 699492"/>
                  <a:gd name="connsiteX13" fmla="*/ 149952 w 999008"/>
                  <a:gd name="connsiteY13" fmla="*/ 0 h 699492"/>
                  <a:gd name="connsiteX14" fmla="*/ 949700 w 999008"/>
                  <a:gd name="connsiteY14" fmla="*/ 299915 h 699492"/>
                  <a:gd name="connsiteX15" fmla="*/ 349891 w 999008"/>
                  <a:gd name="connsiteY15" fmla="*/ 299915 h 699492"/>
                  <a:gd name="connsiteX16" fmla="*/ 299904 w 999008"/>
                  <a:gd name="connsiteY16" fmla="*/ 349891 h 699492"/>
                  <a:gd name="connsiteX17" fmla="*/ 349891 w 999008"/>
                  <a:gd name="connsiteY17" fmla="*/ 399879 h 699492"/>
                  <a:gd name="connsiteX18" fmla="*/ 949710 w 999008"/>
                  <a:gd name="connsiteY18" fmla="*/ 399879 h 699492"/>
                  <a:gd name="connsiteX19" fmla="*/ 999695 w 999008"/>
                  <a:gd name="connsiteY19" fmla="*/ 349891 h 699492"/>
                  <a:gd name="connsiteX20" fmla="*/ 949700 w 999008"/>
                  <a:gd name="connsiteY20" fmla="*/ 299915 h 699492"/>
                  <a:gd name="connsiteX21" fmla="*/ 149952 w 999008"/>
                  <a:gd name="connsiteY21" fmla="*/ 599818 h 699492"/>
                  <a:gd name="connsiteX22" fmla="*/ 49988 w 999008"/>
                  <a:gd name="connsiteY22" fmla="*/ 599818 h 699492"/>
                  <a:gd name="connsiteX23" fmla="*/ 0 w 999008"/>
                  <a:gd name="connsiteY23" fmla="*/ 649797 h 699492"/>
                  <a:gd name="connsiteX24" fmla="*/ 49988 w 999008"/>
                  <a:gd name="connsiteY24" fmla="*/ 699784 h 699492"/>
                  <a:gd name="connsiteX25" fmla="*/ 149961 w 999008"/>
                  <a:gd name="connsiteY25" fmla="*/ 699784 h 699492"/>
                  <a:gd name="connsiteX26" fmla="*/ 199949 w 999008"/>
                  <a:gd name="connsiteY26" fmla="*/ 649797 h 699492"/>
                  <a:gd name="connsiteX27" fmla="*/ 149952 w 999008"/>
                  <a:gd name="connsiteY27" fmla="*/ 599818 h 699492"/>
                  <a:gd name="connsiteX28" fmla="*/ 949700 w 999008"/>
                  <a:gd name="connsiteY28" fmla="*/ 599818 h 699492"/>
                  <a:gd name="connsiteX29" fmla="*/ 349891 w 999008"/>
                  <a:gd name="connsiteY29" fmla="*/ 599818 h 699492"/>
                  <a:gd name="connsiteX30" fmla="*/ 299904 w 999008"/>
                  <a:gd name="connsiteY30" fmla="*/ 649797 h 699492"/>
                  <a:gd name="connsiteX31" fmla="*/ 349891 w 999008"/>
                  <a:gd name="connsiteY31" fmla="*/ 699784 h 699492"/>
                  <a:gd name="connsiteX32" fmla="*/ 949710 w 999008"/>
                  <a:gd name="connsiteY32" fmla="*/ 699784 h 699492"/>
                  <a:gd name="connsiteX33" fmla="*/ 999695 w 999008"/>
                  <a:gd name="connsiteY33" fmla="*/ 649797 h 699492"/>
                  <a:gd name="connsiteX34" fmla="*/ 949700 w 999008"/>
                  <a:gd name="connsiteY34" fmla="*/ 599818 h 699492"/>
                  <a:gd name="connsiteX35" fmla="*/ 949700 w 999008"/>
                  <a:gd name="connsiteY35" fmla="*/ 0 h 699492"/>
                  <a:gd name="connsiteX36" fmla="*/ 349891 w 999008"/>
                  <a:gd name="connsiteY36" fmla="*/ 0 h 699492"/>
                  <a:gd name="connsiteX37" fmla="*/ 299904 w 999008"/>
                  <a:gd name="connsiteY37" fmla="*/ 49988 h 699492"/>
                  <a:gd name="connsiteX38" fmla="*/ 349891 w 999008"/>
                  <a:gd name="connsiteY38" fmla="*/ 99975 h 699492"/>
                  <a:gd name="connsiteX39" fmla="*/ 949710 w 999008"/>
                  <a:gd name="connsiteY39" fmla="*/ 99975 h 699492"/>
                  <a:gd name="connsiteX40" fmla="*/ 999695 w 999008"/>
                  <a:gd name="connsiteY40" fmla="*/ 49988 h 699492"/>
                  <a:gd name="connsiteX41" fmla="*/ 949700 w 999008"/>
                  <a:gd name="connsiteY41" fmla="*/ 0 h 699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99008" h="699492">
                    <a:moveTo>
                      <a:pt x="149952" y="299915"/>
                    </a:moveTo>
                    <a:lnTo>
                      <a:pt x="49988" y="299915"/>
                    </a:lnTo>
                    <a:cubicBezTo>
                      <a:pt x="24994" y="299915"/>
                      <a:pt x="0" y="324897"/>
                      <a:pt x="0" y="349891"/>
                    </a:cubicBezTo>
                    <a:cubicBezTo>
                      <a:pt x="0" y="374885"/>
                      <a:pt x="24994" y="399879"/>
                      <a:pt x="49988" y="399879"/>
                    </a:cubicBezTo>
                    <a:lnTo>
                      <a:pt x="149961" y="399879"/>
                    </a:lnTo>
                    <a:cubicBezTo>
                      <a:pt x="174955" y="399879"/>
                      <a:pt x="199949" y="374885"/>
                      <a:pt x="199949" y="349891"/>
                    </a:cubicBezTo>
                    <a:cubicBezTo>
                      <a:pt x="199949" y="324897"/>
                      <a:pt x="174946" y="299915"/>
                      <a:pt x="149952" y="299915"/>
                    </a:cubicBezTo>
                    <a:close/>
                    <a:moveTo>
                      <a:pt x="149952" y="0"/>
                    </a:moveTo>
                    <a:lnTo>
                      <a:pt x="49988" y="0"/>
                    </a:lnTo>
                    <a:cubicBezTo>
                      <a:pt x="24994" y="0"/>
                      <a:pt x="0" y="24994"/>
                      <a:pt x="0" y="49988"/>
                    </a:cubicBezTo>
                    <a:cubicBezTo>
                      <a:pt x="0" y="74981"/>
                      <a:pt x="24994" y="99975"/>
                      <a:pt x="49988" y="99975"/>
                    </a:cubicBezTo>
                    <a:lnTo>
                      <a:pt x="149961" y="99975"/>
                    </a:lnTo>
                    <a:cubicBezTo>
                      <a:pt x="174955" y="99975"/>
                      <a:pt x="199949" y="74981"/>
                      <a:pt x="199949" y="49988"/>
                    </a:cubicBezTo>
                    <a:cubicBezTo>
                      <a:pt x="199939" y="24994"/>
                      <a:pt x="174946" y="0"/>
                      <a:pt x="149952" y="0"/>
                    </a:cubicBezTo>
                    <a:close/>
                    <a:moveTo>
                      <a:pt x="949700" y="299915"/>
                    </a:moveTo>
                    <a:lnTo>
                      <a:pt x="349891" y="299915"/>
                    </a:lnTo>
                    <a:cubicBezTo>
                      <a:pt x="324897" y="299915"/>
                      <a:pt x="299904" y="324897"/>
                      <a:pt x="299904" y="349891"/>
                    </a:cubicBezTo>
                    <a:cubicBezTo>
                      <a:pt x="299904" y="374885"/>
                      <a:pt x="324897" y="399879"/>
                      <a:pt x="349891" y="399879"/>
                    </a:cubicBezTo>
                    <a:lnTo>
                      <a:pt x="949710" y="399879"/>
                    </a:lnTo>
                    <a:cubicBezTo>
                      <a:pt x="974703" y="399879"/>
                      <a:pt x="999695" y="374885"/>
                      <a:pt x="999695" y="349891"/>
                    </a:cubicBezTo>
                    <a:cubicBezTo>
                      <a:pt x="999695" y="324897"/>
                      <a:pt x="974703" y="299915"/>
                      <a:pt x="949700" y="299915"/>
                    </a:cubicBezTo>
                    <a:close/>
                    <a:moveTo>
                      <a:pt x="149952" y="599818"/>
                    </a:moveTo>
                    <a:lnTo>
                      <a:pt x="49988" y="599818"/>
                    </a:lnTo>
                    <a:cubicBezTo>
                      <a:pt x="24994" y="599818"/>
                      <a:pt x="0" y="624803"/>
                      <a:pt x="0" y="649797"/>
                    </a:cubicBezTo>
                    <a:cubicBezTo>
                      <a:pt x="0" y="674790"/>
                      <a:pt x="24994" y="699784"/>
                      <a:pt x="49988" y="699784"/>
                    </a:cubicBezTo>
                    <a:lnTo>
                      <a:pt x="149961" y="699784"/>
                    </a:lnTo>
                    <a:cubicBezTo>
                      <a:pt x="174955" y="699784"/>
                      <a:pt x="199949" y="674790"/>
                      <a:pt x="199949" y="649797"/>
                    </a:cubicBezTo>
                    <a:cubicBezTo>
                      <a:pt x="199949" y="624803"/>
                      <a:pt x="174946" y="599818"/>
                      <a:pt x="149952" y="599818"/>
                    </a:cubicBezTo>
                    <a:close/>
                    <a:moveTo>
                      <a:pt x="949700" y="599818"/>
                    </a:moveTo>
                    <a:lnTo>
                      <a:pt x="349891" y="599818"/>
                    </a:lnTo>
                    <a:cubicBezTo>
                      <a:pt x="324897" y="599818"/>
                      <a:pt x="299904" y="624803"/>
                      <a:pt x="299904" y="649797"/>
                    </a:cubicBezTo>
                    <a:cubicBezTo>
                      <a:pt x="299904" y="674790"/>
                      <a:pt x="324897" y="699784"/>
                      <a:pt x="349891" y="699784"/>
                    </a:cubicBezTo>
                    <a:lnTo>
                      <a:pt x="949710" y="699784"/>
                    </a:lnTo>
                    <a:cubicBezTo>
                      <a:pt x="974703" y="699784"/>
                      <a:pt x="999695" y="674790"/>
                      <a:pt x="999695" y="649797"/>
                    </a:cubicBezTo>
                    <a:cubicBezTo>
                      <a:pt x="999695" y="624803"/>
                      <a:pt x="974703" y="599818"/>
                      <a:pt x="949700" y="599818"/>
                    </a:cubicBezTo>
                    <a:close/>
                    <a:moveTo>
                      <a:pt x="949700" y="0"/>
                    </a:moveTo>
                    <a:lnTo>
                      <a:pt x="349891" y="0"/>
                    </a:lnTo>
                    <a:cubicBezTo>
                      <a:pt x="324897" y="0"/>
                      <a:pt x="299904" y="24994"/>
                      <a:pt x="299904" y="49988"/>
                    </a:cubicBezTo>
                    <a:cubicBezTo>
                      <a:pt x="299904" y="74981"/>
                      <a:pt x="324897" y="99975"/>
                      <a:pt x="349891" y="99975"/>
                    </a:cubicBezTo>
                    <a:lnTo>
                      <a:pt x="949710" y="99975"/>
                    </a:lnTo>
                    <a:cubicBezTo>
                      <a:pt x="974703" y="99975"/>
                      <a:pt x="999695" y="74981"/>
                      <a:pt x="999695" y="49988"/>
                    </a:cubicBezTo>
                    <a:cubicBezTo>
                      <a:pt x="999695" y="24994"/>
                      <a:pt x="974703" y="0"/>
                      <a:pt x="949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7824614" y="3283877"/>
                <a:ext cx="1597965" cy="958559"/>
              </a:xfrm>
              <a:custGeom>
                <a:avLst/>
                <a:gdLst>
                  <a:gd name="connsiteX0" fmla="*/ 1549527 w 1598041"/>
                  <a:gd name="connsiteY0" fmla="*/ 199940 h 1798959"/>
                  <a:gd name="connsiteX1" fmla="*/ 1299609 w 1598041"/>
                  <a:gd name="connsiteY1" fmla="*/ 199940 h 1798959"/>
                  <a:gd name="connsiteX2" fmla="*/ 1299609 w 1598041"/>
                  <a:gd name="connsiteY2" fmla="*/ 49987 h 1798959"/>
                  <a:gd name="connsiteX3" fmla="*/ 1249624 w 1598041"/>
                  <a:gd name="connsiteY3" fmla="*/ 0 h 1798959"/>
                  <a:gd name="connsiteX4" fmla="*/ 1199636 w 1598041"/>
                  <a:gd name="connsiteY4" fmla="*/ 49987 h 1798959"/>
                  <a:gd name="connsiteX5" fmla="*/ 1199636 w 1598041"/>
                  <a:gd name="connsiteY5" fmla="*/ 199940 h 1798959"/>
                  <a:gd name="connsiteX6" fmla="*/ 399878 w 1598041"/>
                  <a:gd name="connsiteY6" fmla="*/ 199940 h 1798959"/>
                  <a:gd name="connsiteX7" fmla="*/ 399878 w 1598041"/>
                  <a:gd name="connsiteY7" fmla="*/ 49987 h 1798959"/>
                  <a:gd name="connsiteX8" fmla="*/ 349891 w 1598041"/>
                  <a:gd name="connsiteY8" fmla="*/ 0 h 1798959"/>
                  <a:gd name="connsiteX9" fmla="*/ 299905 w 1598041"/>
                  <a:gd name="connsiteY9" fmla="*/ 49987 h 1798959"/>
                  <a:gd name="connsiteX10" fmla="*/ 299905 w 1598041"/>
                  <a:gd name="connsiteY10" fmla="*/ 199940 h 1798959"/>
                  <a:gd name="connsiteX11" fmla="*/ 49987 w 1598041"/>
                  <a:gd name="connsiteY11" fmla="*/ 199940 h 1798959"/>
                  <a:gd name="connsiteX12" fmla="*/ 0 w 1598041"/>
                  <a:gd name="connsiteY12" fmla="*/ 249927 h 1798959"/>
                  <a:gd name="connsiteX13" fmla="*/ 0 w 1598041"/>
                  <a:gd name="connsiteY13" fmla="*/ 1749456 h 1798959"/>
                  <a:gd name="connsiteX14" fmla="*/ 49987 w 1598041"/>
                  <a:gd name="connsiteY14" fmla="*/ 1799444 h 1798959"/>
                  <a:gd name="connsiteX15" fmla="*/ 1549527 w 1598041"/>
                  <a:gd name="connsiteY15" fmla="*/ 1799444 h 1798959"/>
                  <a:gd name="connsiteX16" fmla="*/ 1599515 w 1598041"/>
                  <a:gd name="connsiteY16" fmla="*/ 1749456 h 1798959"/>
                  <a:gd name="connsiteX17" fmla="*/ 1599515 w 1598041"/>
                  <a:gd name="connsiteY17" fmla="*/ 249927 h 1798959"/>
                  <a:gd name="connsiteX18" fmla="*/ 1549527 w 1598041"/>
                  <a:gd name="connsiteY18" fmla="*/ 199940 h 1798959"/>
                  <a:gd name="connsiteX19" fmla="*/ 1499540 w 1598041"/>
                  <a:gd name="connsiteY19" fmla="*/ 1699480 h 1798959"/>
                  <a:gd name="connsiteX20" fmla="*/ 99975 w 1598041"/>
                  <a:gd name="connsiteY20" fmla="*/ 1699480 h 1798959"/>
                  <a:gd name="connsiteX21" fmla="*/ 99975 w 1598041"/>
                  <a:gd name="connsiteY21" fmla="*/ 299904 h 1798959"/>
                  <a:gd name="connsiteX22" fmla="*/ 299914 w 1598041"/>
                  <a:gd name="connsiteY22" fmla="*/ 299904 h 1798959"/>
                  <a:gd name="connsiteX23" fmla="*/ 299914 w 1598041"/>
                  <a:gd name="connsiteY23" fmla="*/ 349891 h 1798959"/>
                  <a:gd name="connsiteX24" fmla="*/ 349902 w 1598041"/>
                  <a:gd name="connsiteY24" fmla="*/ 399879 h 1798959"/>
                  <a:gd name="connsiteX25" fmla="*/ 399888 w 1598041"/>
                  <a:gd name="connsiteY25" fmla="*/ 349891 h 1798959"/>
                  <a:gd name="connsiteX26" fmla="*/ 399888 w 1598041"/>
                  <a:gd name="connsiteY26" fmla="*/ 299904 h 1798959"/>
                  <a:gd name="connsiteX27" fmla="*/ 1199636 w 1598041"/>
                  <a:gd name="connsiteY27" fmla="*/ 299904 h 1798959"/>
                  <a:gd name="connsiteX28" fmla="*/ 1199636 w 1598041"/>
                  <a:gd name="connsiteY28" fmla="*/ 349891 h 1798959"/>
                  <a:gd name="connsiteX29" fmla="*/ 1249624 w 1598041"/>
                  <a:gd name="connsiteY29" fmla="*/ 399879 h 1798959"/>
                  <a:gd name="connsiteX30" fmla="*/ 1299609 w 1598041"/>
                  <a:gd name="connsiteY30" fmla="*/ 349891 h 1798959"/>
                  <a:gd name="connsiteX31" fmla="*/ 1299609 w 1598041"/>
                  <a:gd name="connsiteY31" fmla="*/ 299904 h 1798959"/>
                  <a:gd name="connsiteX32" fmla="*/ 1499540 w 1598041"/>
                  <a:gd name="connsiteY32" fmla="*/ 299904 h 1798959"/>
                  <a:gd name="connsiteX33" fmla="*/ 1499540 w 1598041"/>
                  <a:gd name="connsiteY33" fmla="*/ 1699480 h 1798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98041" h="1798959">
                    <a:moveTo>
                      <a:pt x="1549527" y="199940"/>
                    </a:moveTo>
                    <a:lnTo>
                      <a:pt x="1299609" y="199940"/>
                    </a:lnTo>
                    <a:lnTo>
                      <a:pt x="1299609" y="49987"/>
                    </a:lnTo>
                    <a:cubicBezTo>
                      <a:pt x="1299609" y="24994"/>
                      <a:pt x="1274617" y="0"/>
                      <a:pt x="1249624" y="0"/>
                    </a:cubicBezTo>
                    <a:cubicBezTo>
                      <a:pt x="1224630" y="0"/>
                      <a:pt x="1199636" y="24994"/>
                      <a:pt x="1199636" y="49987"/>
                    </a:cubicBezTo>
                    <a:lnTo>
                      <a:pt x="1199636" y="199940"/>
                    </a:lnTo>
                    <a:lnTo>
                      <a:pt x="399878" y="199940"/>
                    </a:lnTo>
                    <a:lnTo>
                      <a:pt x="399878" y="49987"/>
                    </a:lnTo>
                    <a:cubicBezTo>
                      <a:pt x="399878" y="24994"/>
                      <a:pt x="374884" y="0"/>
                      <a:pt x="349891" y="0"/>
                    </a:cubicBezTo>
                    <a:cubicBezTo>
                      <a:pt x="324899" y="0"/>
                      <a:pt x="299905" y="24994"/>
                      <a:pt x="299905" y="49987"/>
                    </a:cubicBezTo>
                    <a:lnTo>
                      <a:pt x="299905" y="199940"/>
                    </a:lnTo>
                    <a:lnTo>
                      <a:pt x="49987" y="199940"/>
                    </a:lnTo>
                    <a:cubicBezTo>
                      <a:pt x="20002" y="199940"/>
                      <a:pt x="0" y="219933"/>
                      <a:pt x="0" y="249927"/>
                    </a:cubicBezTo>
                    <a:lnTo>
                      <a:pt x="0" y="1749456"/>
                    </a:lnTo>
                    <a:cubicBezTo>
                      <a:pt x="0" y="1779451"/>
                      <a:pt x="19993" y="1799444"/>
                      <a:pt x="49987" y="1799444"/>
                    </a:cubicBezTo>
                    <a:lnTo>
                      <a:pt x="1549527" y="1799444"/>
                    </a:lnTo>
                    <a:cubicBezTo>
                      <a:pt x="1579512" y="1799444"/>
                      <a:pt x="1599515" y="1779451"/>
                      <a:pt x="1599515" y="1749456"/>
                    </a:cubicBezTo>
                    <a:lnTo>
                      <a:pt x="1599515" y="249927"/>
                    </a:lnTo>
                    <a:cubicBezTo>
                      <a:pt x="1599515" y="219933"/>
                      <a:pt x="1579512" y="199940"/>
                      <a:pt x="1549527" y="199940"/>
                    </a:cubicBezTo>
                    <a:close/>
                    <a:moveTo>
                      <a:pt x="1499540" y="1699480"/>
                    </a:moveTo>
                    <a:lnTo>
                      <a:pt x="99975" y="1699480"/>
                    </a:lnTo>
                    <a:lnTo>
                      <a:pt x="99975" y="299904"/>
                    </a:lnTo>
                    <a:lnTo>
                      <a:pt x="299914" y="299904"/>
                    </a:lnTo>
                    <a:lnTo>
                      <a:pt x="299914" y="349891"/>
                    </a:lnTo>
                    <a:cubicBezTo>
                      <a:pt x="299914" y="374885"/>
                      <a:pt x="324908" y="399879"/>
                      <a:pt x="349902" y="399879"/>
                    </a:cubicBezTo>
                    <a:cubicBezTo>
                      <a:pt x="374894" y="399879"/>
                      <a:pt x="399888" y="374885"/>
                      <a:pt x="399888" y="349891"/>
                    </a:cubicBezTo>
                    <a:lnTo>
                      <a:pt x="399888" y="299904"/>
                    </a:lnTo>
                    <a:lnTo>
                      <a:pt x="1199636" y="299904"/>
                    </a:lnTo>
                    <a:lnTo>
                      <a:pt x="1199636" y="349891"/>
                    </a:lnTo>
                    <a:cubicBezTo>
                      <a:pt x="1199636" y="374885"/>
                      <a:pt x="1224630" y="399879"/>
                      <a:pt x="1249624" y="399879"/>
                    </a:cubicBezTo>
                    <a:cubicBezTo>
                      <a:pt x="1274617" y="399879"/>
                      <a:pt x="1299609" y="374885"/>
                      <a:pt x="1299609" y="349891"/>
                    </a:cubicBezTo>
                    <a:lnTo>
                      <a:pt x="1299609" y="299904"/>
                    </a:lnTo>
                    <a:lnTo>
                      <a:pt x="1499540" y="299904"/>
                    </a:lnTo>
                    <a:lnTo>
                      <a:pt x="1499540" y="1699480"/>
                    </a:ln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5009335" y="2634383"/>
              <a:ext cx="3302836" cy="361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         </a:t>
              </a: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一、上面提出的问题，都是未来一定要解决的东西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 </a:t>
              </a:r>
              <a:endPara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         二、提高工作效率，按时完成工作，深入学习新的技术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         三、正视自己的问题，纠正自己的不足。   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         最后，恭祝公司事业蒸蒸日上,日赚斗金!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95053" y="1928812"/>
            <a:ext cx="4359336" cy="37211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7" b="13155"/>
          <a:stretch>
            <a:fillRect/>
          </a:stretch>
        </p:blipFill>
        <p:spPr>
          <a:xfrm>
            <a:off x="0" y="0"/>
            <a:ext cx="12192000" cy="5250426"/>
          </a:xfrm>
          <a:custGeom>
            <a:avLst/>
            <a:gdLst>
              <a:gd name="connsiteX0" fmla="*/ 0 w 12192000"/>
              <a:gd name="connsiteY0" fmla="*/ 0 h 5250426"/>
              <a:gd name="connsiteX1" fmla="*/ 12192000 w 12192000"/>
              <a:gd name="connsiteY1" fmla="*/ 0 h 5250426"/>
              <a:gd name="connsiteX2" fmla="*/ 12192000 w 12192000"/>
              <a:gd name="connsiteY2" fmla="*/ 5250426 h 5250426"/>
              <a:gd name="connsiteX3" fmla="*/ 0 w 12192000"/>
              <a:gd name="connsiteY3" fmla="*/ 5250426 h 52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250426">
                <a:moveTo>
                  <a:pt x="0" y="0"/>
                </a:moveTo>
                <a:lnTo>
                  <a:pt x="12192000" y="0"/>
                </a:lnTo>
                <a:lnTo>
                  <a:pt x="12192000" y="5250426"/>
                </a:lnTo>
                <a:lnTo>
                  <a:pt x="0" y="5250426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5250426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864485" y="5793740"/>
            <a:ext cx="260794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400" dirty="0">
                <a:solidFill>
                  <a:schemeClr val="accent3"/>
                </a:solidFill>
                <a:latin typeface="+mj-lt"/>
                <a:ea typeface="黑体" panose="02010609060101010101" pitchFamily="49" charset="-122"/>
              </a:rPr>
              <a:t>iOS</a:t>
            </a:r>
            <a:r>
              <a:rPr lang="zh-CN" altLang="en-US" sz="2400" dirty="0">
                <a:solidFill>
                  <a:schemeClr val="accent3"/>
                </a:solidFill>
                <a:latin typeface="+mj-lt"/>
                <a:ea typeface="黑体" panose="02010609060101010101" pitchFamily="49" charset="-122"/>
              </a:rPr>
              <a:t>开发</a:t>
            </a:r>
            <a:r>
              <a:rPr lang="en-US" altLang="zh-CN" sz="2400" dirty="0">
                <a:solidFill>
                  <a:schemeClr val="accent3"/>
                </a:solidFill>
                <a:latin typeface="+mj-lt"/>
                <a:ea typeface="黑体" panose="02010609060101010101" pitchFamily="49" charset="-122"/>
              </a:rPr>
              <a:t>Winsion</a:t>
            </a:r>
            <a:endParaRPr lang="en-US" altLang="zh-CN" sz="2400" dirty="0">
              <a:solidFill>
                <a:schemeClr val="accent3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18983" y="5791545"/>
            <a:ext cx="178525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dirty="0">
                <a:solidFill>
                  <a:schemeClr val="accent3"/>
                </a:solidFill>
                <a:latin typeface="+mj-lt"/>
                <a:ea typeface="黑体" panose="02010609060101010101" pitchFamily="49" charset="-122"/>
              </a:rPr>
              <a:t>2020.01.18</a:t>
            </a:r>
            <a:endParaRPr lang="zh-CN" altLang="en-US" sz="2400" dirty="0">
              <a:solidFill>
                <a:schemeClr val="accent3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54914" y="5793501"/>
            <a:ext cx="682172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chemeClr val="accent3"/>
                </a:solidFill>
                <a:latin typeface="+mj-lt"/>
                <a:ea typeface="黑体" panose="02010609060101010101" pitchFamily="49" charset="-122"/>
              </a:rPr>
              <a:t>×</a:t>
            </a:r>
            <a:endParaRPr lang="zh-CN" altLang="en-US" sz="2400" b="1" dirty="0">
              <a:solidFill>
                <a:schemeClr val="accent3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87763" y="2690000"/>
            <a:ext cx="481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感谢您的观看！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65715" y="3507392"/>
            <a:ext cx="5660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</a:rPr>
              <a:t>THANK YOU FOR WATCHING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07928" y="1281368"/>
            <a:ext cx="2576144" cy="2251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2020</a:t>
            </a:r>
            <a:endParaRPr lang="en-US" altLang="zh-CN" sz="54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dist">
              <a:lnSpc>
                <a:spcPct val="130000"/>
              </a:lnSpc>
            </a:pPr>
            <a:endParaRPr lang="zh-CN" altLang="en-US" sz="54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676959" y="2518939"/>
            <a:ext cx="283808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3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/>
          <a:stretch>
            <a:fillRect/>
          </a:stretch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7" name="组合 46"/>
          <p:cNvGrpSpPr/>
          <p:nvPr/>
        </p:nvGrpSpPr>
        <p:grpSpPr>
          <a:xfrm>
            <a:off x="7205593" y="866547"/>
            <a:ext cx="3880257" cy="5124907"/>
            <a:chOff x="7635468" y="970326"/>
            <a:chExt cx="3880257" cy="5124907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7933006" y="1556929"/>
              <a:ext cx="2" cy="4092124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8781143" y="970326"/>
              <a:ext cx="2734554" cy="902427"/>
              <a:chOff x="7895772" y="1074058"/>
              <a:chExt cx="2734554" cy="902427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7895772" y="1074058"/>
                <a:ext cx="2017485" cy="521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工作进度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895772" y="1595483"/>
                <a:ext cx="2734554" cy="38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Progress of work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781142" y="2377819"/>
              <a:ext cx="2734564" cy="902427"/>
              <a:chOff x="7895772" y="2450749"/>
              <a:chExt cx="2734564" cy="902427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7895772" y="2450749"/>
                <a:ext cx="2017485" cy="521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成果展示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895772" y="2972174"/>
                <a:ext cx="2734564" cy="38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Results display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781141" y="3785312"/>
              <a:ext cx="2734576" cy="902427"/>
              <a:chOff x="10638972" y="3798909"/>
              <a:chExt cx="2734576" cy="902427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0638972" y="3798909"/>
                <a:ext cx="2017485" cy="521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存在问题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638972" y="4320334"/>
                <a:ext cx="2734576" cy="38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Existing problems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781141" y="5192806"/>
              <a:ext cx="2734584" cy="902427"/>
              <a:chOff x="10638972" y="4985247"/>
              <a:chExt cx="2734584" cy="902427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0638972" y="4985247"/>
                <a:ext cx="2017485" cy="521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未来计划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0638972" y="5506672"/>
                <a:ext cx="2734584" cy="38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Future plan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635983" y="1194212"/>
              <a:ext cx="595077" cy="595077"/>
              <a:chOff x="7630093" y="1154301"/>
              <a:chExt cx="595077" cy="595077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7630093" y="1154301"/>
                <a:ext cx="595077" cy="59507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630608" y="1189171"/>
                <a:ext cx="594047" cy="525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bg1"/>
                    </a:solidFill>
                    <a:latin typeface="+mj-lt"/>
                    <a:ea typeface="黑体" panose="02010609060101010101" pitchFamily="49" charset="-122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635468" y="2601705"/>
              <a:ext cx="595077" cy="595077"/>
              <a:chOff x="7630093" y="1154301"/>
              <a:chExt cx="595077" cy="595077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30093" y="1154301"/>
                <a:ext cx="595077" cy="59507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7630608" y="1189171"/>
                <a:ext cx="594047" cy="525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bg1"/>
                    </a:solidFill>
                    <a:latin typeface="+mj-lt"/>
                    <a:ea typeface="黑体" panose="02010609060101010101" pitchFamily="49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7635468" y="4009198"/>
              <a:ext cx="595077" cy="595077"/>
              <a:chOff x="7630093" y="1154301"/>
              <a:chExt cx="595077" cy="595077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30093" y="1154301"/>
                <a:ext cx="595077" cy="59507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630608" y="1189171"/>
                <a:ext cx="594047" cy="525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bg1"/>
                    </a:solidFill>
                    <a:latin typeface="+mj-lt"/>
                    <a:ea typeface="黑体" panose="02010609060101010101" pitchFamily="49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7635468" y="5416692"/>
              <a:ext cx="595077" cy="595077"/>
              <a:chOff x="7630093" y="1154301"/>
              <a:chExt cx="595077" cy="595077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30093" y="1154301"/>
                <a:ext cx="595077" cy="59507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630608" y="1189171"/>
                <a:ext cx="594047" cy="525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bg1"/>
                    </a:solidFill>
                    <a:latin typeface="+mj-lt"/>
                    <a:ea typeface="黑体" panose="02010609060101010101" pitchFamily="49" charset="-122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49" name="椭圆 48"/>
          <p:cNvSpPr/>
          <p:nvPr/>
        </p:nvSpPr>
        <p:spPr>
          <a:xfrm>
            <a:off x="1853934" y="2234934"/>
            <a:ext cx="2388133" cy="2388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952171" y="2795464"/>
            <a:ext cx="2191658" cy="1261244"/>
            <a:chOff x="2002972" y="2496959"/>
            <a:chExt cx="2191658" cy="1261244"/>
          </a:xfrm>
        </p:grpSpPr>
        <p:sp>
          <p:nvSpPr>
            <p:cNvPr id="8" name="文本框 7"/>
            <p:cNvSpPr txBox="1"/>
            <p:nvPr/>
          </p:nvSpPr>
          <p:spPr>
            <a:xfrm>
              <a:off x="2137230" y="2496959"/>
              <a:ext cx="1923143" cy="735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3600" dirty="0">
                  <a:solidFill>
                    <a:schemeClr val="accent3"/>
                  </a:solidFill>
                  <a:latin typeface="+mj-lt"/>
                  <a:ea typeface="黑体" panose="02010609060101010101" pitchFamily="49" charset="-122"/>
                </a:rPr>
                <a:t>目录</a:t>
              </a:r>
              <a:endParaRPr lang="zh-CN" altLang="en-US" sz="3600" dirty="0">
                <a:solidFill>
                  <a:schemeClr val="accent3"/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02972" y="3232866"/>
              <a:ext cx="2191658" cy="52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accent3"/>
                  </a:solidFill>
                  <a:latin typeface="+mj-lt"/>
                  <a:ea typeface="黑体" panose="02010609060101010101" pitchFamily="49" charset="-122"/>
                </a:rPr>
                <a:t>CONTENTS</a:t>
              </a:r>
              <a:endParaRPr lang="zh-CN" altLang="en-US" sz="2400" dirty="0">
                <a:solidFill>
                  <a:schemeClr val="accent3"/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6298" y="0"/>
            <a:ext cx="12208298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07991" y="3429749"/>
            <a:ext cx="2376019" cy="735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工作进度</a:t>
            </a:r>
            <a:endParaRPr lang="zh-CN" altLang="en-US" sz="3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79383" y="4303226"/>
            <a:ext cx="4233234" cy="52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Progress of work</a:t>
            </a:r>
            <a:endParaRPr lang="zh-CN" altLang="en-US" sz="24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464629" y="2029437"/>
            <a:ext cx="1262742" cy="1262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dirty="0">
                <a:solidFill>
                  <a:schemeClr val="accent3"/>
                </a:solidFill>
              </a:rPr>
              <a:t>01</a:t>
            </a:r>
            <a:endParaRPr lang="zh-CN" altLang="en-US" sz="3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成果展示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存在问题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未来计划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/Users/winsion/Downloads/IMG_0010.PNGIMG_0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03673" y="1362960"/>
            <a:ext cx="3994785" cy="2666740"/>
          </a:xfrm>
          <a:prstGeom prst="rect">
            <a:avLst/>
          </a:prstGeom>
        </p:spPr>
      </p:pic>
      <p:pic>
        <p:nvPicPr>
          <p:cNvPr id="14" name="图片 13" descr="/Users/winsion/Downloads/IMG_0011.PNGIMG_00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6993" y="1362075"/>
            <a:ext cx="3908425" cy="266763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276718" y="1362960"/>
            <a:ext cx="2643531" cy="5645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BB</a:t>
            </a:r>
            <a:r>
              <a:rPr lang="zh-CN" altLang="en-US" sz="2000" dirty="0"/>
              <a:t>娱乐老版本</a:t>
            </a:r>
            <a:endParaRPr lang="zh-CN" altLang="en-US" sz="2000" dirty="0"/>
          </a:p>
        </p:txBody>
      </p:sp>
      <p:sp>
        <p:nvSpPr>
          <p:cNvPr id="46" name="矩形 45"/>
          <p:cNvSpPr/>
          <p:nvPr/>
        </p:nvSpPr>
        <p:spPr>
          <a:xfrm>
            <a:off x="6886848" y="1362960"/>
            <a:ext cx="2643531" cy="5645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BB</a:t>
            </a:r>
            <a:r>
              <a:rPr lang="zh-CN" altLang="en-US" sz="2000" dirty="0"/>
              <a:t>体育老版本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276985" y="4321175"/>
            <a:ext cx="3350895" cy="2609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85945" y="4221480"/>
            <a:ext cx="100838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100%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886845" y="4859895"/>
            <a:ext cx="4028435" cy="169100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充值（同娱乐）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2.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体育历史数据分析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3.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提现优化，新增免费提现次数和提现手续费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4.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投注模块重新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886575" y="4321175"/>
            <a:ext cx="3219450" cy="2609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9975215" y="4259580"/>
            <a:ext cx="9398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100%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4699635"/>
            <a:ext cx="4028440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站内信模块开发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2.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充值模块的优化，增加支付通道轮替的功能（问题：银行卡姓名没有判断空值）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3.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新年活动红包雨功能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4.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全球手机号注册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成果展示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存在问题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未来计划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/>
          <p:cNvGrpSpPr/>
          <p:nvPr/>
        </p:nvGrpSpPr>
        <p:grpSpPr>
          <a:xfrm>
            <a:off x="494665" y="949325"/>
            <a:ext cx="11202670" cy="4959295"/>
            <a:chOff x="421260" y="2078839"/>
            <a:chExt cx="7355251" cy="3174327"/>
          </a:xfrm>
        </p:grpSpPr>
        <p:grpSp>
          <p:nvGrpSpPr>
            <p:cNvPr id="55" name="组合 54"/>
            <p:cNvGrpSpPr/>
            <p:nvPr/>
          </p:nvGrpSpPr>
          <p:grpSpPr>
            <a:xfrm>
              <a:off x="421260" y="2078839"/>
              <a:ext cx="3507804" cy="3111096"/>
              <a:chOff x="421260" y="2078839"/>
              <a:chExt cx="3507804" cy="3111096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421260" y="2600326"/>
                <a:ext cx="3507804" cy="2514600"/>
              </a:xfrm>
              <a:prstGeom prst="rect">
                <a:avLst/>
              </a:prstGeom>
              <a:noFill/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571570" y="5039916"/>
                <a:ext cx="1207181" cy="1500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星形: 十角 52"/>
              <p:cNvSpPr/>
              <p:nvPr/>
            </p:nvSpPr>
            <p:spPr>
              <a:xfrm>
                <a:off x="1653673" y="2078839"/>
                <a:ext cx="1042973" cy="1042973"/>
              </a:xfrm>
              <a:prstGeom prst="star10">
                <a:avLst>
                  <a:gd name="adj" fmla="val 39793"/>
                  <a:gd name="hf" fmla="val 10514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2000" dirty="0"/>
                  <a:t>100%</a:t>
                </a:r>
                <a:endParaRPr lang="zh-CN" altLang="en-US" sz="2000" dirty="0"/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68041" y="3250188"/>
                <a:ext cx="3214236" cy="1082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乐动项目主要参与了后半期的工作 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1.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钱包模块（充值，提现，转账）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2.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完善个人中心模块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3.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登录模块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4.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版本更新，游戏维护等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4268707" y="2078839"/>
              <a:ext cx="3507804" cy="3174327"/>
              <a:chOff x="421260" y="2078839"/>
              <a:chExt cx="3507804" cy="3174327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21260" y="2600326"/>
                <a:ext cx="3507804" cy="2514600"/>
              </a:xfrm>
              <a:prstGeom prst="rect">
                <a:avLst/>
              </a:prstGeom>
              <a:noFill/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571570" y="5039916"/>
                <a:ext cx="1207181" cy="1500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星形: 十角 58"/>
              <p:cNvSpPr/>
              <p:nvPr/>
            </p:nvSpPr>
            <p:spPr>
              <a:xfrm>
                <a:off x="1653673" y="2078839"/>
                <a:ext cx="1042973" cy="1042973"/>
              </a:xfrm>
              <a:prstGeom prst="star10">
                <a:avLst>
                  <a:gd name="adj" fmla="val 39793"/>
                  <a:gd name="hf" fmla="val 10514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2000" dirty="0"/>
                  <a:t>100%</a:t>
                </a:r>
                <a:endParaRPr lang="zh-CN" altLang="en-US" sz="2000" dirty="0"/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567624" y="3146950"/>
                <a:ext cx="3214236" cy="210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负责完成米乐项目的测试上线和后期功能的开发维护工作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1.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米乐项目是从乐动原始代码中分出来的，中间存在很多问题，上线前跟测试一起对全部流程进行详细的测试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2.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初期的发版，更新工作，主要涉及到多证书，版本更新，以及解决签名过程中出现的问题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3.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优化，维护和新功能的开发，主要有游戏转账，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app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所有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loading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黑体" panose="02010609060101010101" pitchFamily="49" charset="-122"/>
                  </a:rPr>
                  <a:t>的优化，首页加载框架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l">
                  <a:lnSpc>
                    <a:spcPct val="130000"/>
                  </a:lnSpc>
                </a:pP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1349996" y="6100829"/>
            <a:ext cx="3507804" cy="527269"/>
            <a:chOff x="494651" y="5740643"/>
            <a:chExt cx="3507804" cy="527269"/>
          </a:xfrm>
        </p:grpSpPr>
        <p:sp>
          <p:nvSpPr>
            <p:cNvPr id="8" name="矩形 7"/>
            <p:cNvSpPr/>
            <p:nvPr/>
          </p:nvSpPr>
          <p:spPr>
            <a:xfrm>
              <a:off x="494651" y="5740643"/>
              <a:ext cx="3507804" cy="5214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94497" y="5776422"/>
              <a:ext cx="2508112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乐动</a:t>
              </a:r>
              <a:endParaRPr lang="zh-CN" altLang="en-US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334218" y="6100829"/>
            <a:ext cx="3507804" cy="527269"/>
            <a:chOff x="494651" y="5740643"/>
            <a:chExt cx="3507804" cy="527269"/>
          </a:xfrm>
        </p:grpSpPr>
        <p:sp>
          <p:nvSpPr>
            <p:cNvPr id="38" name="矩形 37"/>
            <p:cNvSpPr/>
            <p:nvPr/>
          </p:nvSpPr>
          <p:spPr>
            <a:xfrm>
              <a:off x="494651" y="5740643"/>
              <a:ext cx="3507804" cy="5214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94497" y="5776422"/>
              <a:ext cx="2508112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米乐</a:t>
              </a:r>
              <a:endParaRPr lang="zh-CN" altLang="en-US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成果展示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存在问题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未来计划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990107" y="1408561"/>
            <a:ext cx="10211787" cy="4783827"/>
            <a:chOff x="1094419" y="1335857"/>
            <a:chExt cx="10211787" cy="4783827"/>
          </a:xfrm>
        </p:grpSpPr>
        <p:cxnSp>
          <p:nvCxnSpPr>
            <p:cNvPr id="19" name="直接连接符 18"/>
            <p:cNvCxnSpPr/>
            <p:nvPr/>
          </p:nvCxnSpPr>
          <p:spPr>
            <a:xfrm flipV="1">
              <a:off x="1094419" y="1335857"/>
              <a:ext cx="0" cy="478382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  <a:alpha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94419" y="6119684"/>
              <a:ext cx="10211787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  <a:alpha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>
          <a:xfrm>
            <a:off x="1707200" y="3011055"/>
            <a:ext cx="2143111" cy="29336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24761" y="2559888"/>
            <a:ext cx="2143111" cy="338604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84235" y="890905"/>
            <a:ext cx="2143125" cy="50558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/>
        </p:nvSpPr>
        <p:spPr>
          <a:xfrm flipH="1">
            <a:off x="1707200" y="4382376"/>
            <a:ext cx="2143111" cy="1562288"/>
          </a:xfrm>
          <a:custGeom>
            <a:avLst/>
            <a:gdLst>
              <a:gd name="connsiteX0" fmla="*/ 269257 w 2143111"/>
              <a:gd name="connsiteY0" fmla="*/ 233 h 1562288"/>
              <a:gd name="connsiteX1" fmla="*/ 2121625 w 2143111"/>
              <a:gd name="connsiteY1" fmla="*/ 472931 h 1562288"/>
              <a:gd name="connsiteX2" fmla="*/ 2143111 w 2143111"/>
              <a:gd name="connsiteY2" fmla="*/ 472461 h 1562288"/>
              <a:gd name="connsiteX3" fmla="*/ 2143111 w 2143111"/>
              <a:gd name="connsiteY3" fmla="*/ 1562288 h 1562288"/>
              <a:gd name="connsiteX4" fmla="*/ 0 w 2143111"/>
              <a:gd name="connsiteY4" fmla="*/ 1562288 h 1562288"/>
              <a:gd name="connsiteX5" fmla="*/ 0 w 2143111"/>
              <a:gd name="connsiteY5" fmla="*/ 26782 h 1562288"/>
              <a:gd name="connsiteX6" fmla="*/ 63438 w 2143111"/>
              <a:gd name="connsiteY6" fmla="*/ 13739 h 1562288"/>
              <a:gd name="connsiteX7" fmla="*/ 269257 w 2143111"/>
              <a:gd name="connsiteY7" fmla="*/ 233 h 15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3111" h="1562288">
                <a:moveTo>
                  <a:pt x="269257" y="233"/>
                </a:moveTo>
                <a:cubicBezTo>
                  <a:pt x="886713" y="11938"/>
                  <a:pt x="1504168" y="461226"/>
                  <a:pt x="2121625" y="472931"/>
                </a:cubicBezTo>
                <a:lnTo>
                  <a:pt x="2143111" y="472461"/>
                </a:lnTo>
                <a:lnTo>
                  <a:pt x="2143111" y="1562288"/>
                </a:lnTo>
                <a:lnTo>
                  <a:pt x="0" y="1562288"/>
                </a:lnTo>
                <a:lnTo>
                  <a:pt x="0" y="26782"/>
                </a:lnTo>
                <a:lnTo>
                  <a:pt x="63438" y="13739"/>
                </a:lnTo>
                <a:cubicBezTo>
                  <a:pt x="132044" y="3034"/>
                  <a:pt x="200650" y="-1068"/>
                  <a:pt x="269257" y="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 flipH="1">
            <a:off x="8484235" y="1972945"/>
            <a:ext cx="2143125" cy="2668905"/>
          </a:xfrm>
          <a:custGeom>
            <a:avLst/>
            <a:gdLst>
              <a:gd name="connsiteX0" fmla="*/ 269257 w 2143111"/>
              <a:gd name="connsiteY0" fmla="*/ 233 h 1562288"/>
              <a:gd name="connsiteX1" fmla="*/ 2121625 w 2143111"/>
              <a:gd name="connsiteY1" fmla="*/ 472931 h 1562288"/>
              <a:gd name="connsiteX2" fmla="*/ 2143111 w 2143111"/>
              <a:gd name="connsiteY2" fmla="*/ 472461 h 1562288"/>
              <a:gd name="connsiteX3" fmla="*/ 2143111 w 2143111"/>
              <a:gd name="connsiteY3" fmla="*/ 1562288 h 1562288"/>
              <a:gd name="connsiteX4" fmla="*/ 0 w 2143111"/>
              <a:gd name="connsiteY4" fmla="*/ 1562288 h 1562288"/>
              <a:gd name="connsiteX5" fmla="*/ 0 w 2143111"/>
              <a:gd name="connsiteY5" fmla="*/ 26782 h 1562288"/>
              <a:gd name="connsiteX6" fmla="*/ 63438 w 2143111"/>
              <a:gd name="connsiteY6" fmla="*/ 13739 h 1562288"/>
              <a:gd name="connsiteX7" fmla="*/ 269257 w 2143111"/>
              <a:gd name="connsiteY7" fmla="*/ 233 h 15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3111" h="1562288">
                <a:moveTo>
                  <a:pt x="269257" y="233"/>
                </a:moveTo>
                <a:cubicBezTo>
                  <a:pt x="886713" y="11938"/>
                  <a:pt x="1504168" y="461226"/>
                  <a:pt x="2121625" y="472931"/>
                </a:cubicBezTo>
                <a:lnTo>
                  <a:pt x="2143111" y="472461"/>
                </a:lnTo>
                <a:lnTo>
                  <a:pt x="2143111" y="1562288"/>
                </a:lnTo>
                <a:lnTo>
                  <a:pt x="0" y="1562288"/>
                </a:lnTo>
                <a:lnTo>
                  <a:pt x="0" y="26782"/>
                </a:lnTo>
                <a:lnTo>
                  <a:pt x="63438" y="13739"/>
                </a:lnTo>
                <a:cubicBezTo>
                  <a:pt x="132044" y="3034"/>
                  <a:pt x="200650" y="-1068"/>
                  <a:pt x="269257" y="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484085" y="4642111"/>
            <a:ext cx="2143111" cy="13031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 flipH="1">
            <a:off x="5025390" y="4037965"/>
            <a:ext cx="2143125" cy="1574165"/>
          </a:xfrm>
          <a:custGeom>
            <a:avLst/>
            <a:gdLst>
              <a:gd name="connsiteX0" fmla="*/ 269257 w 2143111"/>
              <a:gd name="connsiteY0" fmla="*/ 233 h 1562288"/>
              <a:gd name="connsiteX1" fmla="*/ 2121625 w 2143111"/>
              <a:gd name="connsiteY1" fmla="*/ 472931 h 1562288"/>
              <a:gd name="connsiteX2" fmla="*/ 2143111 w 2143111"/>
              <a:gd name="connsiteY2" fmla="*/ 472461 h 1562288"/>
              <a:gd name="connsiteX3" fmla="*/ 2143111 w 2143111"/>
              <a:gd name="connsiteY3" fmla="*/ 1562288 h 1562288"/>
              <a:gd name="connsiteX4" fmla="*/ 0 w 2143111"/>
              <a:gd name="connsiteY4" fmla="*/ 1562288 h 1562288"/>
              <a:gd name="connsiteX5" fmla="*/ 0 w 2143111"/>
              <a:gd name="connsiteY5" fmla="*/ 26782 h 1562288"/>
              <a:gd name="connsiteX6" fmla="*/ 63438 w 2143111"/>
              <a:gd name="connsiteY6" fmla="*/ 13739 h 1562288"/>
              <a:gd name="connsiteX7" fmla="*/ 269257 w 2143111"/>
              <a:gd name="connsiteY7" fmla="*/ 233 h 15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3111" h="1562288">
                <a:moveTo>
                  <a:pt x="269257" y="233"/>
                </a:moveTo>
                <a:cubicBezTo>
                  <a:pt x="886713" y="11938"/>
                  <a:pt x="1504168" y="461226"/>
                  <a:pt x="2121625" y="472931"/>
                </a:cubicBezTo>
                <a:lnTo>
                  <a:pt x="2143111" y="472461"/>
                </a:lnTo>
                <a:lnTo>
                  <a:pt x="2143111" y="1562288"/>
                </a:lnTo>
                <a:lnTo>
                  <a:pt x="0" y="1562288"/>
                </a:lnTo>
                <a:lnTo>
                  <a:pt x="0" y="26782"/>
                </a:lnTo>
                <a:lnTo>
                  <a:pt x="63438" y="13739"/>
                </a:lnTo>
                <a:cubicBezTo>
                  <a:pt x="132044" y="3034"/>
                  <a:pt x="200650" y="-1068"/>
                  <a:pt x="269257" y="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023172" y="5612195"/>
            <a:ext cx="2143111" cy="334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708150" y="3154045"/>
            <a:ext cx="214312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米乐彩票</a:t>
            </a:r>
            <a:endParaRPr lang="zh-CN" altLang="en-US" sz="20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29835" y="2703195"/>
            <a:ext cx="213741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BB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娱乐新版</a:t>
            </a:r>
            <a:endParaRPr lang="zh-CN" altLang="en-US" sz="20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493760" y="1025525"/>
            <a:ext cx="21336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BB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体育新版</a:t>
            </a:r>
            <a:endParaRPr lang="zh-CN" altLang="en-US" sz="20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708160" y="4893597"/>
            <a:ext cx="2143111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彩票各种玩法的走势图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 </a:t>
            </a:r>
            <a:endParaRPr lang="en-US" altLang="zh-CN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盈亏记录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029872" y="4478115"/>
            <a:ext cx="2143111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登录注册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转账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福利中心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4.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版本更新，维护等</a:t>
            </a:r>
            <a:endParaRPr lang="en-US" altLang="zh-CN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493762" y="2607513"/>
            <a:ext cx="2143111" cy="329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1. 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改架构整体修改成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LD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的架构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2.UI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改版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3.UI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改版，切换语言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）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登录注册（自动登录和小金登录）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）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转账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）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福利中心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）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版本更新，维护等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6298" y="0"/>
            <a:ext cx="12208298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07991" y="3429749"/>
            <a:ext cx="2376019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成果展示</a:t>
            </a:r>
            <a:endParaRPr lang="zh-CN" altLang="en-US" sz="3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79383" y="4303226"/>
            <a:ext cx="4233234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  <a:sym typeface="+mn-ea"/>
              </a:rPr>
              <a:t>Results display</a:t>
            </a:r>
            <a:endParaRPr lang="en-US" altLang="zh-CN" sz="2400" dirty="0">
              <a:solidFill>
                <a:schemeClr val="bg2"/>
              </a:solidFill>
              <a:latin typeface="+mj-lt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464629" y="2029437"/>
            <a:ext cx="1262742" cy="1262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dirty="0">
                <a:solidFill>
                  <a:schemeClr val="accent3"/>
                </a:solidFill>
              </a:rPr>
              <a:t>02</a:t>
            </a:r>
            <a:endParaRPr lang="zh-CN" altLang="en-US" sz="3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>
                      <a:alpha val="30000"/>
                    </a:schemeClr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>
                    <a:alpha val="30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成果展示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存在问题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未来计划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3520467" y="1540690"/>
            <a:ext cx="4777615" cy="21605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62420" y="3877310"/>
            <a:ext cx="4904105" cy="22453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804830" y="1790308"/>
            <a:ext cx="4208573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一、熟悉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功能逻辑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前期娱乐，体育的接触，以及乐东项目的开发，对所有非体育模块的业务逻辑都了然于心，这对 后期米乐项目的上线以及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bug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的修改起到良好的作用。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5285" y="3791585"/>
            <a:ext cx="4777740" cy="233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二、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openinstall</a:t>
            </a:r>
            <a:endParaRPr lang="en-US" altLang="zh-CN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openinstall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下载，自动绑定上级代理，这个功能省去了用户网页上注册绑定代理或者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中手动输入代理域名的繁琐。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这个功能涉及到后台、前端、移动端，和第三方平台，四个端联调，开发过程中不方便检查问题。上线后这个功能这个功能起到很好的效果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.</a:t>
            </a:r>
            <a:endParaRPr lang="en-US" altLang="zh-CN" sz="1600" dirty="0">
              <a:solidFill>
                <a:schemeClr val="bg1"/>
              </a:solidFill>
              <a:latin typeface="+mj-lt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37" name="图片 36" descr="/Users/winsion/Downloads/IMG_0010.PNGIMG_0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3440" y="1541145"/>
            <a:ext cx="2250440" cy="4581525"/>
          </a:xfrm>
          <a:custGeom>
            <a:avLst/>
            <a:gdLst>
              <a:gd name="connsiteX0" fmla="*/ 0 w 2728895"/>
              <a:gd name="connsiteY0" fmla="*/ 0 h 4473505"/>
              <a:gd name="connsiteX1" fmla="*/ 2728895 w 2728895"/>
              <a:gd name="connsiteY1" fmla="*/ 0 h 4473505"/>
              <a:gd name="connsiteX2" fmla="*/ 2728895 w 2728895"/>
              <a:gd name="connsiteY2" fmla="*/ 4473505 h 4473505"/>
              <a:gd name="connsiteX3" fmla="*/ 0 w 2728895"/>
              <a:gd name="connsiteY3" fmla="*/ 4473505 h 447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8895" h="4473505">
                <a:moveTo>
                  <a:pt x="0" y="0"/>
                </a:moveTo>
                <a:lnTo>
                  <a:pt x="2728895" y="0"/>
                </a:lnTo>
                <a:lnTo>
                  <a:pt x="2728895" y="4473505"/>
                </a:lnTo>
                <a:lnTo>
                  <a:pt x="0" y="4473505"/>
                </a:lnTo>
                <a:close/>
              </a:path>
            </a:pathLst>
          </a:custGeom>
          <a:ln w="12700">
            <a:solidFill>
              <a:schemeClr val="accent3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53011" r="52042" b="7255"/>
          <a:stretch>
            <a:fillRect/>
          </a:stretch>
        </p:blipFill>
        <p:spPr>
          <a:xfrm>
            <a:off x="8484053" y="1564532"/>
            <a:ext cx="3102353" cy="2136748"/>
          </a:xfrm>
          <a:custGeom>
            <a:avLst/>
            <a:gdLst>
              <a:gd name="connsiteX0" fmla="*/ 0 w 2728895"/>
              <a:gd name="connsiteY0" fmla="*/ 0 h 4473505"/>
              <a:gd name="connsiteX1" fmla="*/ 2728895 w 2728895"/>
              <a:gd name="connsiteY1" fmla="*/ 0 h 4473505"/>
              <a:gd name="connsiteX2" fmla="*/ 2728895 w 2728895"/>
              <a:gd name="connsiteY2" fmla="*/ 4473505 h 4473505"/>
              <a:gd name="connsiteX3" fmla="*/ 0 w 2728895"/>
              <a:gd name="connsiteY3" fmla="*/ 4473505 h 447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8895" h="4473505">
                <a:moveTo>
                  <a:pt x="0" y="0"/>
                </a:moveTo>
                <a:lnTo>
                  <a:pt x="2728895" y="0"/>
                </a:lnTo>
                <a:lnTo>
                  <a:pt x="2728895" y="4473505"/>
                </a:lnTo>
                <a:lnTo>
                  <a:pt x="0" y="4473505"/>
                </a:lnTo>
                <a:close/>
              </a:path>
            </a:pathLst>
          </a:custGeom>
          <a:ln w="12700">
            <a:solidFill>
              <a:schemeClr val="accent3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5" t="54321" r="13298" b="10262"/>
          <a:stretch>
            <a:fillRect/>
          </a:stretch>
        </p:blipFill>
        <p:spPr>
          <a:xfrm>
            <a:off x="3520440" y="3877310"/>
            <a:ext cx="2975610" cy="2245360"/>
          </a:xfrm>
          <a:custGeom>
            <a:avLst/>
            <a:gdLst>
              <a:gd name="connsiteX0" fmla="*/ 0 w 2728895"/>
              <a:gd name="connsiteY0" fmla="*/ 0 h 4473505"/>
              <a:gd name="connsiteX1" fmla="*/ 2728895 w 2728895"/>
              <a:gd name="connsiteY1" fmla="*/ 0 h 4473505"/>
              <a:gd name="connsiteX2" fmla="*/ 2728895 w 2728895"/>
              <a:gd name="connsiteY2" fmla="*/ 4473505 h 4473505"/>
              <a:gd name="connsiteX3" fmla="*/ 0 w 2728895"/>
              <a:gd name="connsiteY3" fmla="*/ 4473505 h 447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8895" h="4473505">
                <a:moveTo>
                  <a:pt x="0" y="0"/>
                </a:moveTo>
                <a:lnTo>
                  <a:pt x="2728895" y="0"/>
                </a:lnTo>
                <a:lnTo>
                  <a:pt x="2728895" y="4473505"/>
                </a:lnTo>
                <a:lnTo>
                  <a:pt x="0" y="4473505"/>
                </a:lnTo>
                <a:close/>
              </a:path>
            </a:pathLst>
          </a:custGeom>
          <a:ln w="12700">
            <a:solidFill>
              <a:schemeClr val="accent3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6669"/>
            <a:ext cx="12192000" cy="785926"/>
            <a:chOff x="0" y="-16669"/>
            <a:chExt cx="12192000" cy="785926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69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4828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>
                      <a:alpha val="30000"/>
                    </a:schemeClr>
                  </a:solidFill>
                  <a:latin typeface="+mj-lt"/>
                  <a:ea typeface="黑体" panose="02010609060101010101" pitchFamily="49" charset="-122"/>
                </a:rPr>
                <a:t>工作进度</a:t>
              </a:r>
              <a:endParaRPr lang="zh-CN" altLang="en-US" sz="2400" dirty="0">
                <a:solidFill>
                  <a:schemeClr val="bg1">
                    <a:alpha val="30000"/>
                  </a:schemeClr>
                </a:solidFill>
                <a:latin typeface="+mj-lt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07190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成果展示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99552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存在问题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91914" y="123916"/>
              <a:ext cx="1785258" cy="5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30000"/>
                </a:lnSpc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alpha val="30000"/>
                    </a:schemeClr>
                  </a:solidFill>
                </a:rPr>
                <a:t>未来计划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103638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096000" y="-16669"/>
              <a:ext cx="0" cy="785926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088362" y="-16669"/>
              <a:ext cx="0" cy="785926"/>
            </a:xfrm>
            <a:prstGeom prst="line">
              <a:avLst/>
            </a:prstGeom>
            <a:ln w="25400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1026129" y="3864684"/>
            <a:ext cx="2511575" cy="166135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Fusce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 posuere, magna sed pulvinar ultricies, purus lectus malesuada libero, sit amet commodo magna eros quis </a:t>
            </a:r>
            <a:r>
              <a:rPr lang="en-US" altLang="zh-CN" sz="1600" dirty="0" err="1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urna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.</a:t>
            </a:r>
            <a:endParaRPr lang="en-US" altLang="zh-CN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6129" y="2621122"/>
            <a:ext cx="2631017" cy="70108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Maecenas </a:t>
            </a:r>
            <a:r>
              <a:rPr lang="en-US" altLang="zh-CN" sz="1600" dirty="0" err="1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porttitor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congue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massa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. </a:t>
            </a:r>
            <a:endParaRPr lang="en-US" altLang="zh-CN" sz="1600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026129" y="3479427"/>
            <a:ext cx="10250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729105" y="1970405"/>
            <a:ext cx="8735060" cy="425831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alpha val="50000"/>
                </a:schemeClr>
              </a:gs>
            </a:gsLst>
            <a:lin ang="0" scaled="1"/>
          </a:gradFill>
          <a:ln w="254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592955" y="1346200"/>
            <a:ext cx="3008630" cy="491490"/>
            <a:chOff x="1669143" y="1675931"/>
            <a:chExt cx="1951710" cy="450645"/>
          </a:xfrm>
        </p:grpSpPr>
        <p:sp>
          <p:nvSpPr>
            <p:cNvPr id="29" name="星形: 五角 28"/>
            <p:cNvSpPr/>
            <p:nvPr/>
          </p:nvSpPr>
          <p:spPr>
            <a:xfrm>
              <a:off x="1669143" y="1712179"/>
              <a:ext cx="377371" cy="377371"/>
            </a:xfrm>
            <a:prstGeom prst="star5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262556" y="1675931"/>
              <a:ext cx="1358297" cy="450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accent3"/>
                  </a:solidFill>
                  <a:latin typeface="+mj-lt"/>
                  <a:ea typeface="黑体" panose="02010609060101010101" pitchFamily="49" charset="-122"/>
                </a:rPr>
                <a:t>三、登录模块</a:t>
              </a:r>
              <a:endParaRPr lang="zh-CN" altLang="en-US" sz="2000" dirty="0">
                <a:solidFill>
                  <a:schemeClr val="accent3"/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2689225" y="2271395"/>
            <a:ext cx="6815455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      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登录模块在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中非常重要，涉及到的有本平台登录，小金登录，本平台登录失效，小金登录失效，重新登录，自动登录，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faceID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登录，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未登录状态的处理等。目前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的登录肯定已经超过已经超过亚博的登录。这是产品、技术。测试共同努力的结果。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      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之前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会时常小金登录失效后，不能自动登录，本平台登录之后小金不会重新登录等，造成用户必须手动退出登录或者杀死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之后重新进入，造成不好的用户体验。经过优化之后：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       1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）增加了自动登录，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faceID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登录，提升用户的登录速度和体验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       2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）对本平台和小金登录做了全面优化，对小金登录失效和本平台登录失效，从后台回到前台等各种可能出现的情况，都进行了处理，达到了目前用户不手动退出登录，不会出现登录失效请求不到数据的情况。</a:t>
            </a:r>
            <a:endParaRPr lang="zh-CN" altLang="en-US" sz="1600" dirty="0">
              <a:solidFill>
                <a:schemeClr val="bg1"/>
              </a:solidFill>
              <a:latin typeface="+mj-lt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2ABE2"/>
      </a:accent1>
      <a:accent2>
        <a:srgbClr val="018FC4"/>
      </a:accent2>
      <a:accent3>
        <a:srgbClr val="0D86D9"/>
      </a:accent3>
      <a:accent4>
        <a:srgbClr val="FE8300"/>
      </a:accent4>
      <a:accent5>
        <a:srgbClr val="FDB94E"/>
      </a:accent5>
      <a:accent6>
        <a:srgbClr val="929292"/>
      </a:accent6>
      <a:hlink>
        <a:srgbClr val="4472C4"/>
      </a:hlink>
      <a:folHlink>
        <a:srgbClr val="BFBFBF"/>
      </a:folHlink>
    </a:clrScheme>
    <a:fontScheme name="自定义 1">
      <a:majorFont>
        <a:latin typeface="方正黑体简体"/>
        <a:ea typeface="方正黑体简体"/>
        <a:cs typeface=""/>
      </a:majorFont>
      <a:minorFont>
        <a:latin typeface="方正黑体简体"/>
        <a:ea typeface="方正黑体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600" dirty="0">
            <a:solidFill>
              <a:schemeClr val="tx1">
                <a:lumMod val="65000"/>
                <a:lumOff val="35000"/>
              </a:schemeClr>
            </a:solidFill>
            <a:latin typeface="+mj-lt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2ABE2"/>
    </a:accent1>
    <a:accent2>
      <a:srgbClr val="018FC4"/>
    </a:accent2>
    <a:accent3>
      <a:srgbClr val="0D86D9"/>
    </a:accent3>
    <a:accent4>
      <a:srgbClr val="FE8300"/>
    </a:accent4>
    <a:accent5>
      <a:srgbClr val="FDB94E"/>
    </a:accent5>
    <a:accent6>
      <a:srgbClr val="929292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2ABE2"/>
    </a:accent1>
    <a:accent2>
      <a:srgbClr val="018FC4"/>
    </a:accent2>
    <a:accent3>
      <a:srgbClr val="0D86D9"/>
    </a:accent3>
    <a:accent4>
      <a:srgbClr val="FE8300"/>
    </a:accent4>
    <a:accent5>
      <a:srgbClr val="FDB94E"/>
    </a:accent5>
    <a:accent6>
      <a:srgbClr val="92929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2988</Words>
  <Application>WPS 表格</Application>
  <PresentationFormat>宽屏</PresentationFormat>
  <Paragraphs>318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方正书宋_GBK</vt:lpstr>
      <vt:lpstr>Wingdings</vt:lpstr>
      <vt:lpstr>黑体</vt:lpstr>
      <vt:lpstr>Times New Roman</vt:lpstr>
      <vt:lpstr>方正黑体简体</vt:lpstr>
      <vt:lpstr>苹方-简</vt:lpstr>
      <vt:lpstr>汉仪中黑KW</vt:lpstr>
      <vt:lpstr>微软雅黑</vt:lpstr>
      <vt:lpstr>汉仪旗黑KW</vt:lpstr>
      <vt:lpstr>宋体</vt:lpstr>
      <vt:lpstr>Arial Unicode MS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MT218</dc:creator>
  <cp:lastModifiedBy>winsion</cp:lastModifiedBy>
  <cp:revision>104</cp:revision>
  <dcterms:created xsi:type="dcterms:W3CDTF">2020-01-18T05:46:34Z</dcterms:created>
  <dcterms:modified xsi:type="dcterms:W3CDTF">2020-01-18T05:46:34Z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2052-1.0.1.1354</vt:lpwstr>
  </property>
</Properties>
</file>